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91" r:id="rId2"/>
    <p:sldId id="256" r:id="rId3"/>
    <p:sldId id="290" r:id="rId4"/>
    <p:sldId id="257" r:id="rId5"/>
    <p:sldId id="273" r:id="rId6"/>
    <p:sldId id="274" r:id="rId7"/>
    <p:sldId id="275" r:id="rId8"/>
    <p:sldId id="276" r:id="rId9"/>
    <p:sldId id="277" r:id="rId10"/>
    <p:sldId id="278" r:id="rId11"/>
    <p:sldId id="259" r:id="rId12"/>
    <p:sldId id="260" r:id="rId13"/>
    <p:sldId id="279" r:id="rId14"/>
    <p:sldId id="280" r:id="rId15"/>
    <p:sldId id="281" r:id="rId16"/>
    <p:sldId id="282" r:id="rId17"/>
    <p:sldId id="262" r:id="rId18"/>
    <p:sldId id="283" r:id="rId19"/>
    <p:sldId id="263" r:id="rId20"/>
    <p:sldId id="284" r:id="rId21"/>
    <p:sldId id="264" r:id="rId22"/>
    <p:sldId id="265" r:id="rId23"/>
    <p:sldId id="266" r:id="rId24"/>
    <p:sldId id="267" r:id="rId25"/>
    <p:sldId id="285" r:id="rId26"/>
    <p:sldId id="268" r:id="rId27"/>
    <p:sldId id="269" r:id="rId28"/>
    <p:sldId id="286" r:id="rId29"/>
    <p:sldId id="270" r:id="rId30"/>
    <p:sldId id="287" r:id="rId31"/>
    <p:sldId id="271" r:id="rId32"/>
    <p:sldId id="288" r:id="rId33"/>
    <p:sldId id="289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157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05CAC5-D950-4153-9504-4E591CD92B98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98DAE4-C102-484E-BD21-EB1DBD613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582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80113-74E3-429F-9443-36F73F7EC415}" type="datetime1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E2698-5487-4552-AB10-BA30C6A18BEB}" type="datetime1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722EA-AC5C-4F38-854D-A766628245E7}" type="datetime1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16B94-0E41-42D6-9C3C-00E3EAD5F48A}" type="datetime1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0E408-C77B-4DC7-A496-2B47DBC21057}" type="datetime1">
              <a:rPr lang="en-US" smtClean="0"/>
              <a:t>2/16/2026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45A08-54D9-46E8-A844-3B57C397B3C6}" type="datetime1">
              <a:rPr lang="en-US" smtClean="0"/>
              <a:t>2/16/2026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46A26-8E0A-4F8D-9948-AE20EC35A055}" type="datetime1">
              <a:rPr lang="en-US" smtClean="0"/>
              <a:t>2/16/2026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8FE8-60D5-413F-AD55-0E4D28F44D0D}" type="datetime1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A626-E6B9-497F-BDFC-90384F2FF411}" type="datetime1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927A9-533D-4469-A58F-2D1975E4D4D0}" type="datetime1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84B07-6AB2-40C0-A5C7-BCFCE50D683C}" type="datetime1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CF3F0-ECD3-43C5-8316-09FE5A467883}" type="datetime1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F2AD8-AEC1-F7B8-ABBB-F220C88C5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0EF4A-A923-D223-44EF-5B721833D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9144000" cy="3297677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ITD520</a:t>
            </a:r>
            <a:br>
              <a:rPr lang="en-US" dirty="0"/>
            </a:br>
            <a:br>
              <a:rPr lang="en-US" dirty="0"/>
            </a:br>
            <a:r>
              <a:rPr lang="en-US" dirty="0"/>
              <a:t>Introduction to Web Page Design Tools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Prepared by: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Assoc. Prof. Dr. Islam A.T.F. Taj-Eddin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1BBF21-A888-617F-0D60-28EDF918A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514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Course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dirty="0"/>
              <a:t>Web Page Design Tools</a:t>
            </a:r>
            <a:endParaRPr lang="en-US" dirty="0"/>
          </a:p>
          <a:p>
            <a:endParaRPr lang="en-US" dirty="0"/>
          </a:p>
          <a:p>
            <a:r>
              <a:rPr dirty="0"/>
              <a:t>Dreamweaver, Photoshop,</a:t>
            </a:r>
            <a:r>
              <a:rPr lang="en-US" dirty="0"/>
              <a:t> Flash MX, </a:t>
            </a:r>
            <a:r>
              <a:rPr dirty="0" err="1"/>
              <a:t>ImageReady</a:t>
            </a:r>
            <a:r>
              <a:rPr dirty="0"/>
              <a:t>,</a:t>
            </a:r>
            <a:r>
              <a:rPr lang="en-US" dirty="0"/>
              <a:t>…..</a:t>
            </a:r>
            <a:r>
              <a:rPr lang="en-US" dirty="0" err="1"/>
              <a:t>etc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9FA13C-4083-87E4-5B3C-F762E8399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50FA2B-A1E0-F8E6-8E29-25E004E7F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137" y="310600"/>
            <a:ext cx="8229600" cy="4525963"/>
          </a:xfrm>
        </p:spPr>
        <p:txBody>
          <a:bodyPr/>
          <a:lstStyle/>
          <a:p>
            <a:r>
              <a:rPr lang="en-US" dirty="0"/>
              <a:t>https://mcit.gov.eg/en/Human_Capacity/ELCC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EF7C6CA4-1C4A-74DA-B997-8FA3C6568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54" y="1836188"/>
            <a:ext cx="8616461" cy="4711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7A5731-F286-CC20-D8D1-06478795C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455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Learning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362"/>
            <a:ext cx="9144000" cy="558963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By the end of this course, students are expected to achieve </a:t>
            </a:r>
            <a:r>
              <a:rPr lang="en-US" b="1" dirty="0"/>
              <a:t>three core competencies</a:t>
            </a:r>
            <a:r>
              <a:rPr lang="en-US" dirty="0"/>
              <a:t>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Design and manage websites</a:t>
            </a:r>
            <a:endParaRPr lang="en-US" dirty="0"/>
          </a:p>
          <a:p>
            <a:pPr lvl="1"/>
            <a:r>
              <a:rPr lang="en-US" dirty="0"/>
              <a:t>Create multi-page websites</a:t>
            </a:r>
          </a:p>
          <a:p>
            <a:pPr lvl="1"/>
            <a:r>
              <a:rPr lang="en-US" dirty="0"/>
              <a:t>Organize files correctly</a:t>
            </a:r>
          </a:p>
          <a:p>
            <a:pPr lvl="1"/>
            <a:r>
              <a:rPr lang="en-US" dirty="0"/>
              <a:t>Maintain navigation consistency</a:t>
            </a:r>
          </a:p>
          <a:p>
            <a:r>
              <a:rPr lang="en-US" b="1" dirty="0"/>
              <a:t>Create optimized web graphics</a:t>
            </a:r>
            <a:endParaRPr lang="en-US" dirty="0"/>
          </a:p>
          <a:p>
            <a:pPr lvl="1"/>
            <a:r>
              <a:rPr lang="en-US" dirty="0"/>
              <a:t>Choose correct image formats</a:t>
            </a:r>
          </a:p>
          <a:p>
            <a:pPr lvl="1"/>
            <a:r>
              <a:rPr lang="en-US" dirty="0"/>
              <a:t>Reduce file size without losing quality</a:t>
            </a:r>
          </a:p>
          <a:p>
            <a:pPr lvl="1"/>
            <a:r>
              <a:rPr lang="en-US" dirty="0"/>
              <a:t>Prepare images suitable for fast web loading</a:t>
            </a:r>
          </a:p>
          <a:p>
            <a:r>
              <a:rPr lang="en-US" b="1" dirty="0"/>
              <a:t>Integrate multimedia into web pages</a:t>
            </a:r>
            <a:endParaRPr lang="en-US" dirty="0"/>
          </a:p>
          <a:p>
            <a:pPr lvl="1"/>
            <a:r>
              <a:rPr lang="en-US" dirty="0"/>
              <a:t>Use animations where appropriate</a:t>
            </a:r>
          </a:p>
          <a:p>
            <a:pPr lvl="1"/>
            <a:r>
              <a:rPr lang="en-US" dirty="0"/>
              <a:t>Embed multimedia content correctly</a:t>
            </a:r>
          </a:p>
          <a:p>
            <a:pPr lvl="1"/>
            <a:r>
              <a:rPr lang="en-US" dirty="0"/>
              <a:t>Understand limitations of multimedia on the web</a:t>
            </a:r>
          </a:p>
          <a:p>
            <a:pPr lvl="1"/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B4FAA1-015B-E2BB-D775-B78AFB8E7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6B8DC-AD28-B9B4-2EFD-70EFC3458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45977"/>
          </a:xfrm>
        </p:spPr>
        <p:txBody>
          <a:bodyPr>
            <a:normAutofit fontScale="90000"/>
          </a:bodyPr>
          <a:lstStyle/>
          <a:p>
            <a:r>
              <a:rPr lang="en-US" dirty="0"/>
              <a:t>History of Dreamweaver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0B76FF-979B-A357-82E2-7CE777B79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73016"/>
            <a:ext cx="9144000" cy="5884984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Origins of Dreamweaver</a:t>
            </a:r>
          </a:p>
          <a:p>
            <a:pPr lvl="1"/>
            <a:r>
              <a:rPr lang="en-US" dirty="0"/>
              <a:t>Dreamweaver was originally developed by </a:t>
            </a:r>
            <a:r>
              <a:rPr lang="en-US" b="1" dirty="0"/>
              <a:t>Macromedia</a:t>
            </a:r>
            <a:r>
              <a:rPr lang="en-US" dirty="0"/>
              <a:t>, a company well known in the late 1990s for multimedia and web technologies such as </a:t>
            </a:r>
            <a:r>
              <a:rPr lang="en-US" b="1" dirty="0"/>
              <a:t>Flash</a:t>
            </a:r>
            <a:r>
              <a:rPr lang="en-US" dirty="0"/>
              <a:t>, </a:t>
            </a:r>
            <a:r>
              <a:rPr lang="en-US" b="1" dirty="0"/>
              <a:t>Fireworks</a:t>
            </a:r>
            <a:r>
              <a:rPr lang="en-US" dirty="0"/>
              <a:t>, and </a:t>
            </a:r>
            <a:r>
              <a:rPr lang="en-US" b="1" dirty="0"/>
              <a:t>Director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Dreamweaver was first released in </a:t>
            </a:r>
            <a:r>
              <a:rPr lang="en-US" b="1" dirty="0"/>
              <a:t>1997</a:t>
            </a:r>
            <a:endParaRPr lang="en-US" dirty="0"/>
          </a:p>
          <a:p>
            <a:pPr lvl="2"/>
            <a:r>
              <a:rPr lang="en-US" dirty="0"/>
              <a:t>It was designed to simplify </a:t>
            </a:r>
            <a:r>
              <a:rPr lang="en-US" b="1" dirty="0"/>
              <a:t>web page creation</a:t>
            </a:r>
            <a:r>
              <a:rPr lang="en-US" dirty="0"/>
              <a:t> at a time when websites were written mainly using </a:t>
            </a:r>
            <a:r>
              <a:rPr lang="en-US" b="1" dirty="0"/>
              <a:t>raw HTML</a:t>
            </a:r>
            <a:endParaRPr lang="en-US" dirty="0"/>
          </a:p>
          <a:p>
            <a:pPr lvl="2"/>
            <a:r>
              <a:rPr lang="en-US" dirty="0"/>
              <a:t>Its main innovation was combining </a:t>
            </a:r>
            <a:r>
              <a:rPr lang="en-US" b="1" dirty="0"/>
              <a:t>visual design</a:t>
            </a:r>
            <a:r>
              <a:rPr lang="en-US" dirty="0"/>
              <a:t> with </a:t>
            </a:r>
            <a:r>
              <a:rPr lang="en-US" b="1" dirty="0"/>
              <a:t>code editing</a:t>
            </a:r>
            <a:endParaRPr lang="en-US" dirty="0"/>
          </a:p>
          <a:p>
            <a:pPr lvl="1"/>
            <a:r>
              <a:rPr lang="en-US" dirty="0"/>
              <a:t>At that time, many web designers were not programmers, so Dreamweaver became popular because it allowed users to </a:t>
            </a:r>
            <a:r>
              <a:rPr lang="en-US" b="1" dirty="0"/>
              <a:t>design web pages visually</a:t>
            </a:r>
            <a:r>
              <a:rPr lang="en-US" dirty="0"/>
              <a:t> without writing extensive code.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4E8291-0BD0-9F98-EEF0-33CAF1A4B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765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57F9C-2351-A9AD-9600-8B7D8AB63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B4F2C-B469-3D60-C324-247E51A1C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98378"/>
          </a:xfrm>
        </p:spPr>
        <p:txBody>
          <a:bodyPr>
            <a:normAutofit fontScale="90000"/>
          </a:bodyPr>
          <a:lstStyle/>
          <a:p>
            <a:r>
              <a:rPr lang="en-US" dirty="0"/>
              <a:t>History of Dreamweaver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4EFE3-9E80-81D4-95C5-1980B55908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73016"/>
            <a:ext cx="9144000" cy="5884984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Macromedia Era</a:t>
            </a:r>
          </a:p>
          <a:p>
            <a:pPr lvl="1"/>
            <a:r>
              <a:rPr lang="en-US" dirty="0"/>
              <a:t>During the </a:t>
            </a:r>
            <a:r>
              <a:rPr lang="en-US" b="1" dirty="0"/>
              <a:t>Macromedia era</a:t>
            </a:r>
            <a:r>
              <a:rPr lang="en-US" dirty="0"/>
              <a:t>, Dreamweaver became one of the most widely used web authoring tools.</a:t>
            </a:r>
          </a:p>
          <a:p>
            <a:pPr lvl="1"/>
            <a:r>
              <a:rPr lang="en-US" dirty="0"/>
              <a:t>Key characteristics in this period:</a:t>
            </a:r>
          </a:p>
          <a:p>
            <a:pPr lvl="2"/>
            <a:r>
              <a:rPr lang="en-US" dirty="0"/>
              <a:t>Strong integration with </a:t>
            </a:r>
            <a:r>
              <a:rPr lang="en-US" b="1" dirty="0"/>
              <a:t>Flash</a:t>
            </a:r>
            <a:endParaRPr lang="en-US" dirty="0"/>
          </a:p>
          <a:p>
            <a:pPr lvl="2"/>
            <a:r>
              <a:rPr lang="en-US" dirty="0"/>
              <a:t>Support for early HTML and CSS standards</a:t>
            </a:r>
          </a:p>
          <a:p>
            <a:pPr lvl="2"/>
            <a:r>
              <a:rPr lang="en-US" dirty="0"/>
              <a:t>Introduction of </a:t>
            </a:r>
            <a:r>
              <a:rPr lang="en-US" b="1" dirty="0"/>
              <a:t>WYSIWYG editing</a:t>
            </a:r>
            <a:endParaRPr lang="en-US" dirty="0"/>
          </a:p>
          <a:p>
            <a:pPr lvl="2"/>
            <a:r>
              <a:rPr lang="en-US" dirty="0"/>
              <a:t>Site management features such as file synchronization and link checking</a:t>
            </a:r>
          </a:p>
          <a:p>
            <a:pPr lvl="1"/>
            <a:r>
              <a:rPr lang="en-US" dirty="0"/>
              <a:t>Dreamweaver was especially popular in:</a:t>
            </a:r>
          </a:p>
          <a:p>
            <a:pPr lvl="2"/>
            <a:r>
              <a:rPr lang="en-US" dirty="0"/>
              <a:t>Universities</a:t>
            </a:r>
          </a:p>
          <a:p>
            <a:pPr lvl="2"/>
            <a:r>
              <a:rPr lang="en-US" dirty="0"/>
              <a:t>Web design studios</a:t>
            </a:r>
          </a:p>
          <a:p>
            <a:pPr lvl="2"/>
            <a:r>
              <a:rPr lang="en-US" dirty="0"/>
              <a:t>Small and medium-sized businesses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524E25-C269-ADF6-E755-18E4ED444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229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FEFFF-93B1-919D-E3D7-D32B33365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C8E8C-99F8-1EF4-A6AA-5FE1C1BA5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History of Dreamweaver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59B988-D75F-0578-933C-CC1CAE9F4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73016"/>
            <a:ext cx="9144000" cy="5884984"/>
          </a:xfrm>
        </p:spPr>
        <p:txBody>
          <a:bodyPr>
            <a:normAutofit/>
          </a:bodyPr>
          <a:lstStyle/>
          <a:p>
            <a:r>
              <a:rPr lang="en-US" b="1" dirty="0"/>
              <a:t>Acquisition by Adobe</a:t>
            </a:r>
          </a:p>
          <a:p>
            <a:pPr lvl="1"/>
            <a:r>
              <a:rPr lang="en-US" dirty="0"/>
              <a:t>In </a:t>
            </a:r>
            <a:r>
              <a:rPr lang="en-US" b="1" dirty="0"/>
              <a:t>2005</a:t>
            </a:r>
            <a:r>
              <a:rPr lang="en-US" dirty="0"/>
              <a:t>, </a:t>
            </a:r>
            <a:r>
              <a:rPr lang="en-US" b="1" dirty="0"/>
              <a:t>Adobe Systems</a:t>
            </a:r>
            <a:r>
              <a:rPr lang="en-US" dirty="0"/>
              <a:t> acquired Macromedia.</a:t>
            </a:r>
          </a:p>
          <a:p>
            <a:pPr lvl="1"/>
            <a:r>
              <a:rPr lang="en-US" dirty="0"/>
              <a:t>As a result:</a:t>
            </a:r>
          </a:p>
          <a:p>
            <a:pPr lvl="2"/>
            <a:r>
              <a:rPr lang="en-US" dirty="0"/>
              <a:t>Dreamweaver became part of the </a:t>
            </a:r>
            <a:r>
              <a:rPr lang="en-US" b="1" dirty="0"/>
              <a:t>Adobe software family</a:t>
            </a:r>
            <a:endParaRPr lang="en-US" dirty="0"/>
          </a:p>
          <a:p>
            <a:pPr lvl="2"/>
            <a:r>
              <a:rPr lang="en-US" dirty="0"/>
              <a:t>Integration with </a:t>
            </a:r>
            <a:r>
              <a:rPr lang="en-US" b="1" dirty="0"/>
              <a:t>Photoshop</a:t>
            </a:r>
            <a:r>
              <a:rPr lang="en-US" dirty="0"/>
              <a:t> and </a:t>
            </a:r>
            <a:r>
              <a:rPr lang="en-US" b="1" dirty="0"/>
              <a:t>other Adobe tools</a:t>
            </a:r>
            <a:r>
              <a:rPr lang="en-US" dirty="0"/>
              <a:t> improved</a:t>
            </a:r>
          </a:p>
          <a:p>
            <a:pPr lvl="2"/>
            <a:r>
              <a:rPr lang="en-US" dirty="0"/>
              <a:t>Support for modern web standards (HTML5, CSS3, JavaScript) was gradually added</a:t>
            </a:r>
          </a:p>
          <a:p>
            <a:pPr lvl="1"/>
            <a:r>
              <a:rPr lang="en-US" dirty="0"/>
              <a:t>Dreamweaver continued to evolve from a purely visual editor into a </a:t>
            </a:r>
            <a:r>
              <a:rPr lang="en-US" b="1" dirty="0"/>
              <a:t>professional development environment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F50D7E-73B4-3CA9-C908-CD37FE6F2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843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19203-C5D9-2522-9A09-11A2DF064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A7DCC-EE2D-B792-A26C-E65B0E4A9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98378"/>
          </a:xfrm>
        </p:spPr>
        <p:txBody>
          <a:bodyPr>
            <a:normAutofit fontScale="90000"/>
          </a:bodyPr>
          <a:lstStyle/>
          <a:p>
            <a:r>
              <a:rPr lang="en-US" dirty="0"/>
              <a:t>History of Dreamweaver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4F160-F5FC-E163-23BE-29A425D090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73016"/>
            <a:ext cx="9144000" cy="5884984"/>
          </a:xfrm>
        </p:spPr>
        <p:txBody>
          <a:bodyPr>
            <a:normAutofit/>
          </a:bodyPr>
          <a:lstStyle/>
          <a:p>
            <a:r>
              <a:rPr lang="en-US" b="1" dirty="0"/>
              <a:t>Dreamweaver Today</a:t>
            </a:r>
          </a:p>
          <a:p>
            <a:pPr lvl="1"/>
            <a:r>
              <a:rPr lang="en-US" dirty="0"/>
              <a:t>Modern versions of Dreamweaver focus on:</a:t>
            </a:r>
          </a:p>
          <a:p>
            <a:pPr lvl="2"/>
            <a:r>
              <a:rPr lang="en-US" dirty="0"/>
              <a:t>Clean and standards-compliant code</a:t>
            </a:r>
          </a:p>
          <a:p>
            <a:pPr lvl="2"/>
            <a:r>
              <a:rPr lang="en-US" dirty="0"/>
              <a:t>Responsive web design</a:t>
            </a:r>
          </a:p>
          <a:p>
            <a:pPr lvl="2"/>
            <a:r>
              <a:rPr lang="en-US" dirty="0"/>
              <a:t>Integration with CSS and JavaScript</a:t>
            </a:r>
          </a:p>
          <a:p>
            <a:pPr lvl="2"/>
            <a:r>
              <a:rPr lang="en-US" dirty="0"/>
              <a:t>Professional workflows</a:t>
            </a:r>
          </a:p>
          <a:p>
            <a:pPr lvl="1"/>
            <a:r>
              <a:rPr lang="en-US" dirty="0"/>
              <a:t>Although many developers now use code editors, Dreamweaver remains important in education because it helps students </a:t>
            </a:r>
            <a:r>
              <a:rPr lang="en-US" b="1" dirty="0"/>
              <a:t>understand the structure of web pages visually and logically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Stable release is 21.7 by December 2025 (7 days free trials)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C71DC1-45ED-6545-A06A-B3FED73B8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127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3D7F2-7B55-8C3F-52D3-7744B2F9F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44AC2-F25D-450A-D35A-80AC06E2C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6523"/>
          </a:xfrm>
        </p:spPr>
        <p:txBody>
          <a:bodyPr>
            <a:normAutofit fontScale="90000"/>
          </a:bodyPr>
          <a:lstStyle/>
          <a:p>
            <a:r>
              <a:rPr lang="en-US" dirty="0"/>
              <a:t>What Is Dreamweaver?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FE9EFA-0D4B-0D7B-677E-FDDB79394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73016"/>
            <a:ext cx="9144000" cy="588498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Dreamweaver is a </a:t>
            </a:r>
            <a:r>
              <a:rPr lang="en-US" b="1" dirty="0"/>
              <a:t>web authoring and development tool</a:t>
            </a:r>
            <a:r>
              <a:rPr lang="en-US" dirty="0"/>
              <a:t> used to:</a:t>
            </a:r>
          </a:p>
          <a:p>
            <a:pPr lvl="1"/>
            <a:r>
              <a:rPr lang="en-US" dirty="0"/>
              <a:t>Create websites</a:t>
            </a:r>
          </a:p>
          <a:p>
            <a:pPr lvl="1"/>
            <a:r>
              <a:rPr lang="en-US" dirty="0"/>
              <a:t>Design web pages visually</a:t>
            </a:r>
          </a:p>
          <a:p>
            <a:pPr lvl="1"/>
            <a:r>
              <a:rPr lang="en-US" dirty="0"/>
              <a:t>Edit HTML and CSS code</a:t>
            </a:r>
          </a:p>
          <a:p>
            <a:pPr lvl="1"/>
            <a:r>
              <a:rPr lang="en-US" dirty="0"/>
              <a:t>Manage website files</a:t>
            </a:r>
          </a:p>
          <a:p>
            <a:r>
              <a:rPr lang="en-US" dirty="0"/>
              <a:t>It supports two main working styles:</a:t>
            </a:r>
          </a:p>
          <a:p>
            <a:pPr lvl="1"/>
            <a:r>
              <a:rPr lang="en-US" b="1" dirty="0"/>
              <a:t>WYSIWYG (What You See Is What You Get)</a:t>
            </a:r>
            <a:r>
              <a:rPr lang="en-US" dirty="0"/>
              <a:t>: visual editing without writing all code manually.</a:t>
            </a:r>
          </a:p>
          <a:p>
            <a:pPr lvl="1"/>
            <a:r>
              <a:rPr lang="en-US" b="1" dirty="0"/>
              <a:t>Code View </a:t>
            </a:r>
            <a:r>
              <a:rPr lang="en-US" dirty="0"/>
              <a:t>: allows direct editing of HTML and CSS.</a:t>
            </a:r>
          </a:p>
          <a:p>
            <a:pPr lvl="1"/>
            <a:r>
              <a:rPr lang="en-US" dirty="0"/>
              <a:t>Supports </a:t>
            </a:r>
            <a:r>
              <a:rPr lang="en-US" b="1" dirty="0"/>
              <a:t>modern web standards</a:t>
            </a:r>
            <a:r>
              <a:rPr lang="en-US" dirty="0"/>
              <a:t>, especially HTML and CSS.</a:t>
            </a:r>
          </a:p>
          <a:p>
            <a:r>
              <a:rPr lang="en-US" dirty="0"/>
              <a:t>This dual approach makes it suitable for both </a:t>
            </a:r>
            <a:r>
              <a:rPr lang="en-US" b="1" dirty="0"/>
              <a:t>beginners and advanced users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6250D-7B35-36E2-B7C0-94B6BD988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781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E25E9-14C0-A5FC-7237-1818CF9AC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44AC9-BD8B-44BF-689B-E8D5A12C0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6523"/>
          </a:xfrm>
        </p:spPr>
        <p:txBody>
          <a:bodyPr>
            <a:normAutofit fontScale="90000"/>
          </a:bodyPr>
          <a:lstStyle/>
          <a:p>
            <a:r>
              <a:rPr lang="en-US" dirty="0"/>
              <a:t>How Dreamweaver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56906-057C-DC0C-CA54-84643E6284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73016"/>
            <a:ext cx="9144000" cy="5884984"/>
          </a:xfrm>
        </p:spPr>
        <p:txBody>
          <a:bodyPr>
            <a:normAutofit/>
          </a:bodyPr>
          <a:lstStyle/>
          <a:p>
            <a:r>
              <a:rPr lang="en-US" dirty="0"/>
              <a:t>Dreamweaver works by connecting to a </a:t>
            </a:r>
            <a:r>
              <a:rPr lang="en-US" b="1" dirty="0"/>
              <a:t>website folder (site)</a:t>
            </a:r>
            <a:r>
              <a:rPr lang="en-US" dirty="0"/>
              <a:t> and allowing the user to edit web files inside that folder.</a:t>
            </a:r>
          </a:p>
          <a:p>
            <a:r>
              <a:rPr lang="en-US" dirty="0"/>
              <a:t>The workflow usually follows these steps: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Define a website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Create or open HTML files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Add content (text, images, links)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Preview pages in a browser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Publish files to a server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E1AD10-2128-184C-3500-47448305B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7044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63208"/>
          </a:xfrm>
        </p:spPr>
        <p:txBody>
          <a:bodyPr>
            <a:normAutofit fontScale="90000"/>
          </a:bodyPr>
          <a:lstStyle/>
          <a:p>
            <a:r>
              <a:rPr dirty="0"/>
              <a:t>Dreamweaver Interface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7858"/>
            <a:ext cx="9144000" cy="556014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Dreamweaver interface is divided into several important components:</a:t>
            </a:r>
          </a:p>
          <a:p>
            <a:pPr lvl="1"/>
            <a:r>
              <a:rPr lang="en-US" b="1" dirty="0"/>
              <a:t>Document Window</a:t>
            </a:r>
            <a:br>
              <a:rPr lang="en-US" dirty="0"/>
            </a:br>
            <a:r>
              <a:rPr lang="en-US" dirty="0"/>
              <a:t>The main working area where the web page is displayed and edited.</a:t>
            </a:r>
          </a:p>
          <a:p>
            <a:pPr lvl="1"/>
            <a:r>
              <a:rPr lang="en-US" b="1" dirty="0"/>
              <a:t>Files Panel</a:t>
            </a:r>
            <a:br>
              <a:rPr lang="en-US" dirty="0"/>
            </a:br>
            <a:r>
              <a:rPr lang="en-US" dirty="0"/>
              <a:t>Shows the website’s file structure and allows file management.</a:t>
            </a:r>
          </a:p>
          <a:p>
            <a:pPr lvl="1"/>
            <a:r>
              <a:rPr lang="en-US" b="1" dirty="0"/>
              <a:t>Properties Inspector</a:t>
            </a:r>
            <a:br>
              <a:rPr lang="en-US" dirty="0"/>
            </a:br>
            <a:r>
              <a:rPr lang="en-US" dirty="0"/>
              <a:t>Used to modify properties of selected elements such as text, images, and links.</a:t>
            </a:r>
          </a:p>
          <a:p>
            <a:r>
              <a:rPr lang="en-US" dirty="0"/>
              <a:t>Understanding the interface is essential because </a:t>
            </a:r>
            <a:r>
              <a:rPr lang="en-US" b="1" dirty="0"/>
              <a:t>efficient web design depends on knowing where tools are located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607A76-550F-2E11-58CE-1CB88B4E5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Creating a Website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Creating a website in Dreamweaver begins with </a:t>
            </a:r>
            <a:r>
              <a:rPr lang="en-US" b="1" dirty="0"/>
              <a:t>defining a site</a:t>
            </a:r>
            <a:r>
              <a:rPr lang="en-US" dirty="0"/>
              <a:t>.</a:t>
            </a:r>
          </a:p>
          <a:p>
            <a:r>
              <a:rPr lang="en-US" dirty="0"/>
              <a:t>Key concepts:</a:t>
            </a:r>
          </a:p>
          <a:p>
            <a:pPr lvl="1"/>
            <a:r>
              <a:rPr lang="en-US" b="1" dirty="0"/>
              <a:t>Site definition</a:t>
            </a:r>
            <a:r>
              <a:rPr lang="en-US" dirty="0"/>
              <a:t> connects Dreamweaver to a local folder.</a:t>
            </a:r>
          </a:p>
          <a:p>
            <a:pPr lvl="1"/>
            <a:r>
              <a:rPr lang="en-US" b="1" dirty="0"/>
              <a:t>Root folder</a:t>
            </a:r>
            <a:r>
              <a:rPr lang="en-US" dirty="0"/>
              <a:t> contains all website files.</a:t>
            </a:r>
          </a:p>
          <a:p>
            <a:pPr lvl="1"/>
            <a:r>
              <a:rPr lang="en-US" b="1" dirty="0"/>
              <a:t>Local files management</a:t>
            </a:r>
            <a:r>
              <a:rPr lang="en-US" dirty="0"/>
              <a:t> ensures correct linking and organization.</a:t>
            </a:r>
          </a:p>
          <a:p>
            <a:r>
              <a:rPr lang="en-US" dirty="0"/>
              <a:t>A poorly defined site leads to:</a:t>
            </a:r>
          </a:p>
          <a:p>
            <a:pPr lvl="1"/>
            <a:r>
              <a:rPr lang="en-US" dirty="0"/>
              <a:t>Broken links</a:t>
            </a:r>
          </a:p>
          <a:p>
            <a:pPr lvl="1"/>
            <a:r>
              <a:rPr lang="en-US" dirty="0"/>
              <a:t>Missing images</a:t>
            </a:r>
          </a:p>
          <a:p>
            <a:pPr lvl="1"/>
            <a:r>
              <a:rPr lang="en-US" dirty="0"/>
              <a:t>Publishing errors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8F6187-7852-3E62-620E-BF3031A4E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BCE83-7784-2952-50D0-F18EF7FB5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E8550-CC70-1703-A08A-40CD2AD3C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915"/>
            <a:ext cx="8229600" cy="757750"/>
          </a:xfrm>
        </p:spPr>
        <p:txBody>
          <a:bodyPr>
            <a:normAutofit fontScale="90000"/>
          </a:bodyPr>
          <a:lstStyle/>
          <a:p>
            <a:r>
              <a:rPr dirty="0"/>
              <a:t>Creating a Website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BC9E6E-9D6B-AB7C-73D4-3E7376A0D3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91381"/>
            <a:ext cx="9144000" cy="5766619"/>
          </a:xfrm>
        </p:spPr>
        <p:txBody>
          <a:bodyPr>
            <a:normAutofit/>
          </a:bodyPr>
          <a:lstStyle/>
          <a:p>
            <a:r>
              <a:rPr lang="en-US" dirty="0"/>
              <a:t>Before creating pages, the user must </a:t>
            </a:r>
            <a:r>
              <a:rPr lang="en-US" b="1" dirty="0"/>
              <a:t>define a site</a:t>
            </a:r>
            <a:r>
              <a:rPr lang="en-US" dirty="0"/>
              <a:t>.</a:t>
            </a:r>
          </a:p>
          <a:p>
            <a:r>
              <a:rPr lang="en-US" dirty="0"/>
              <a:t>This means:</a:t>
            </a:r>
          </a:p>
          <a:p>
            <a:pPr lvl="1"/>
            <a:r>
              <a:rPr lang="en-US" dirty="0"/>
              <a:t>Selecting a </a:t>
            </a:r>
            <a:r>
              <a:rPr lang="en-US" b="1" dirty="0"/>
              <a:t>root folder</a:t>
            </a:r>
            <a:r>
              <a:rPr lang="en-US" dirty="0"/>
              <a:t> on the computer</a:t>
            </a:r>
          </a:p>
          <a:p>
            <a:pPr lvl="1"/>
            <a:r>
              <a:rPr lang="en-US" dirty="0"/>
              <a:t>Telling Dreamweaver where website files are stored</a:t>
            </a:r>
          </a:p>
          <a:p>
            <a:r>
              <a:rPr lang="en-US" dirty="0"/>
              <a:t>Why this is important:</a:t>
            </a:r>
          </a:p>
          <a:p>
            <a:pPr lvl="1"/>
            <a:r>
              <a:rPr lang="en-US" dirty="0"/>
              <a:t>Prevents broken links</a:t>
            </a:r>
          </a:p>
          <a:p>
            <a:pPr lvl="1"/>
            <a:r>
              <a:rPr lang="en-US" dirty="0"/>
              <a:t>Enables proper file management</a:t>
            </a:r>
          </a:p>
          <a:p>
            <a:pPr lvl="1"/>
            <a:r>
              <a:rPr lang="en-US" dirty="0"/>
              <a:t>Allows Dreamweaver to update links automatically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122271-059F-FC2C-5400-8858DB47A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392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A064F-6840-1A5F-9A92-6FEADDE14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F6F4D-5916-5FDE-F01F-C65F90960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915"/>
            <a:ext cx="8229600" cy="757750"/>
          </a:xfrm>
        </p:spPr>
        <p:txBody>
          <a:bodyPr>
            <a:normAutofit fontScale="90000"/>
          </a:bodyPr>
          <a:lstStyle/>
          <a:p>
            <a:r>
              <a:rPr lang="en-US" dirty="0"/>
              <a:t>Creating Web Pages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053370-51EF-AE92-830C-0FB230C66E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91381"/>
            <a:ext cx="9144000" cy="5766619"/>
          </a:xfrm>
        </p:spPr>
        <p:txBody>
          <a:bodyPr>
            <a:normAutofit/>
          </a:bodyPr>
          <a:lstStyle/>
          <a:p>
            <a:r>
              <a:rPr lang="en-US" dirty="0"/>
              <a:t>After defining a site, users can create new pages.</a:t>
            </a:r>
          </a:p>
          <a:p>
            <a:r>
              <a:rPr lang="en-US" dirty="0"/>
              <a:t>Typical steps:</a:t>
            </a:r>
          </a:p>
          <a:p>
            <a:pPr lvl="1"/>
            <a:r>
              <a:rPr lang="en-US" dirty="0"/>
              <a:t>Create a new HTML document</a:t>
            </a:r>
          </a:p>
          <a:p>
            <a:pPr lvl="1"/>
            <a:r>
              <a:rPr lang="en-US" dirty="0"/>
              <a:t>Save it inside the root folder</a:t>
            </a:r>
          </a:p>
          <a:p>
            <a:pPr lvl="1"/>
            <a:r>
              <a:rPr lang="en-US" dirty="0"/>
              <a:t>Name the home page </a:t>
            </a:r>
            <a:r>
              <a:rPr lang="en-US" b="1" dirty="0"/>
              <a:t>index.html</a:t>
            </a:r>
            <a:endParaRPr lang="en-US" dirty="0"/>
          </a:p>
          <a:p>
            <a:r>
              <a:rPr lang="en-US" dirty="0"/>
              <a:t>Dreamweaver allows:</a:t>
            </a:r>
          </a:p>
          <a:p>
            <a:pPr lvl="1"/>
            <a:r>
              <a:rPr lang="en-US" dirty="0"/>
              <a:t>Visual editing (Design view)</a:t>
            </a:r>
          </a:p>
          <a:p>
            <a:pPr lvl="1"/>
            <a:r>
              <a:rPr lang="en-US" dirty="0"/>
              <a:t>Code editing (Code view)</a:t>
            </a:r>
          </a:p>
          <a:p>
            <a:pPr lvl="1"/>
            <a:r>
              <a:rPr lang="en-US" dirty="0"/>
              <a:t>Combined view (Split view)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DFC0D0-BEA6-5074-0D95-158393DFB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8813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F5C31-A7A3-BC2A-EDBA-1D56E3F5F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2E91E-E05E-CF4C-C5E5-92EAF68F0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915"/>
            <a:ext cx="8229600" cy="757750"/>
          </a:xfrm>
        </p:spPr>
        <p:txBody>
          <a:bodyPr>
            <a:normAutofit fontScale="90000"/>
          </a:bodyPr>
          <a:lstStyle/>
          <a:p>
            <a:r>
              <a:rPr lang="en-US" dirty="0"/>
              <a:t>Using WYSIWYG (Design View)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DAF55F-1D6B-AEBD-38EB-5ED758641B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91381"/>
            <a:ext cx="9144000" cy="5766619"/>
          </a:xfrm>
        </p:spPr>
        <p:txBody>
          <a:bodyPr>
            <a:normAutofit/>
          </a:bodyPr>
          <a:lstStyle/>
          <a:p>
            <a:r>
              <a:rPr lang="en-US" dirty="0"/>
              <a:t>In </a:t>
            </a:r>
            <a:r>
              <a:rPr lang="en-US" b="1" dirty="0"/>
              <a:t>Design View</a:t>
            </a:r>
            <a:r>
              <a:rPr lang="en-US" dirty="0"/>
              <a:t>, users can:</a:t>
            </a:r>
          </a:p>
          <a:p>
            <a:pPr lvl="1"/>
            <a:r>
              <a:rPr lang="en-US" dirty="0"/>
              <a:t>Type text directly</a:t>
            </a:r>
          </a:p>
          <a:p>
            <a:pPr lvl="1"/>
            <a:r>
              <a:rPr lang="en-US" dirty="0"/>
              <a:t>Insert images</a:t>
            </a:r>
          </a:p>
          <a:p>
            <a:pPr lvl="1"/>
            <a:r>
              <a:rPr lang="en-US" dirty="0"/>
              <a:t>Create tables and lists</a:t>
            </a:r>
          </a:p>
          <a:p>
            <a:pPr lvl="1"/>
            <a:r>
              <a:rPr lang="en-US" dirty="0"/>
              <a:t>Format content visually</a:t>
            </a:r>
          </a:p>
          <a:p>
            <a:r>
              <a:rPr lang="en-US" dirty="0"/>
              <a:t>This view helps beginners understand:</a:t>
            </a:r>
          </a:p>
          <a:p>
            <a:pPr lvl="1"/>
            <a:r>
              <a:rPr lang="en-US" dirty="0"/>
              <a:t>Page layout</a:t>
            </a:r>
          </a:p>
          <a:p>
            <a:pPr lvl="1"/>
            <a:r>
              <a:rPr lang="en-US" dirty="0"/>
              <a:t>Visual hierarchy</a:t>
            </a:r>
          </a:p>
          <a:p>
            <a:pPr lvl="1"/>
            <a:r>
              <a:rPr lang="en-US" dirty="0"/>
              <a:t>How content appears in browsers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14DB23-2D26-5F6A-F00D-32BFC4981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5974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10CCC-E77F-6DF1-BF56-E4AFC3F8B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308BF-54AE-F878-6B9C-7E085001A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915"/>
            <a:ext cx="8229600" cy="757750"/>
          </a:xfrm>
        </p:spPr>
        <p:txBody>
          <a:bodyPr>
            <a:normAutofit fontScale="90000"/>
          </a:bodyPr>
          <a:lstStyle/>
          <a:p>
            <a:r>
              <a:rPr lang="en-US" dirty="0"/>
              <a:t>Using Code View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0F010-666F-DE28-AA23-A62AA75737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91381"/>
            <a:ext cx="9144000" cy="5766619"/>
          </a:xfrm>
        </p:spPr>
        <p:txBody>
          <a:bodyPr>
            <a:normAutofit/>
          </a:bodyPr>
          <a:lstStyle/>
          <a:p>
            <a:r>
              <a:rPr lang="en-US" dirty="0"/>
              <a:t>In </a:t>
            </a:r>
            <a:r>
              <a:rPr lang="en-US" b="1" dirty="0"/>
              <a:t>Code View</a:t>
            </a:r>
            <a:r>
              <a:rPr lang="en-US" dirty="0"/>
              <a:t>, users can:</a:t>
            </a:r>
          </a:p>
          <a:p>
            <a:pPr lvl="1"/>
            <a:r>
              <a:rPr lang="en-US" dirty="0"/>
              <a:t>Write and edit HTML</a:t>
            </a:r>
          </a:p>
          <a:p>
            <a:pPr lvl="1"/>
            <a:r>
              <a:rPr lang="en-US" dirty="0"/>
              <a:t>Modify CSS styles</a:t>
            </a:r>
          </a:p>
          <a:p>
            <a:pPr lvl="1"/>
            <a:r>
              <a:rPr lang="en-US" dirty="0"/>
              <a:t>Fix layout problems</a:t>
            </a:r>
          </a:p>
          <a:p>
            <a:r>
              <a:rPr lang="en-US" dirty="0"/>
              <a:t>This view is essential for:</a:t>
            </a:r>
          </a:p>
          <a:p>
            <a:pPr lvl="1"/>
            <a:r>
              <a:rPr lang="en-US" dirty="0"/>
              <a:t>Advanced customization</a:t>
            </a:r>
          </a:p>
          <a:p>
            <a:pPr lvl="1"/>
            <a:r>
              <a:rPr lang="en-US" dirty="0"/>
              <a:t>Understanding page structure</a:t>
            </a:r>
          </a:p>
          <a:p>
            <a:pPr lvl="1"/>
            <a:r>
              <a:rPr lang="en-US" dirty="0"/>
              <a:t>Debugging errors</a:t>
            </a:r>
          </a:p>
          <a:p>
            <a:r>
              <a:rPr lang="en-US" dirty="0"/>
              <a:t>Dreamweaver highlights syntax and helps reduce coding mistakes.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D544A2-9B72-7115-3187-CE3C42F6D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2149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98377"/>
          </a:xfrm>
        </p:spPr>
        <p:txBody>
          <a:bodyPr>
            <a:normAutofit fontScale="90000"/>
          </a:bodyPr>
          <a:lstStyle/>
          <a:p>
            <a:r>
              <a:rPr dirty="0"/>
              <a:t>Text Formatting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r>
              <a:rPr lang="en-US" dirty="0"/>
              <a:t>Text formatting controls </a:t>
            </a:r>
            <a:r>
              <a:rPr lang="en-US" b="1" dirty="0"/>
              <a:t>readability and visual hierarchy</a:t>
            </a:r>
            <a:r>
              <a:rPr lang="en-US" dirty="0"/>
              <a:t> on a web page.</a:t>
            </a:r>
          </a:p>
          <a:p>
            <a:r>
              <a:rPr lang="en-US" dirty="0"/>
              <a:t>Important elements:</a:t>
            </a:r>
          </a:p>
          <a:p>
            <a:pPr lvl="1"/>
            <a:r>
              <a:rPr lang="en-US" b="1" dirty="0"/>
              <a:t>Headings and paragraphs</a:t>
            </a:r>
            <a:r>
              <a:rPr lang="en-US" dirty="0"/>
              <a:t> create structure.</a:t>
            </a:r>
          </a:p>
          <a:p>
            <a:pPr lvl="1"/>
            <a:r>
              <a:rPr lang="en-US" b="1" dirty="0"/>
              <a:t>Font size and color</a:t>
            </a:r>
            <a:r>
              <a:rPr lang="en-US" dirty="0"/>
              <a:t> affect usability and accessibility.</a:t>
            </a:r>
          </a:p>
          <a:p>
            <a:pPr lvl="1"/>
            <a:r>
              <a:rPr lang="en-US" b="1" dirty="0"/>
              <a:t>Alignment and spacing</a:t>
            </a:r>
            <a:r>
              <a:rPr lang="en-US" dirty="0"/>
              <a:t> improve readability.</a:t>
            </a:r>
          </a:p>
          <a:p>
            <a:r>
              <a:rPr lang="en-US" dirty="0"/>
              <a:t>Users should avoid excessive fonts and colors, as this negatively impacts user experience.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A99F58-4262-92C6-A818-2E6029B48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33CE8-25B4-A3F0-F008-38664CB96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CD10F-338F-A0DB-909C-BA8E28F6B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Text Formatting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BD7BFC-ED87-2A99-04FF-E7C57757BB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r>
              <a:rPr lang="en-US" dirty="0"/>
              <a:t>Dreamweaver supports:</a:t>
            </a:r>
          </a:p>
          <a:p>
            <a:pPr lvl="1"/>
            <a:r>
              <a:rPr lang="en-US" dirty="0"/>
              <a:t>Headings (H1–H6)</a:t>
            </a:r>
          </a:p>
          <a:p>
            <a:pPr lvl="1"/>
            <a:r>
              <a:rPr lang="en-US" dirty="0"/>
              <a:t>Paragraphs</a:t>
            </a:r>
          </a:p>
          <a:p>
            <a:pPr lvl="1"/>
            <a:r>
              <a:rPr lang="en-US" dirty="0"/>
              <a:t>Font styles</a:t>
            </a:r>
          </a:p>
          <a:p>
            <a:pPr lvl="1"/>
            <a:r>
              <a:rPr lang="en-US" dirty="0"/>
              <a:t>Alignment and spacing</a:t>
            </a:r>
          </a:p>
          <a:p>
            <a:r>
              <a:rPr lang="en-US" dirty="0"/>
              <a:t>Good practice:</a:t>
            </a:r>
          </a:p>
          <a:p>
            <a:pPr lvl="1"/>
            <a:r>
              <a:rPr lang="en-US" dirty="0"/>
              <a:t>Use headings for structure</a:t>
            </a:r>
          </a:p>
          <a:p>
            <a:pPr lvl="1"/>
            <a:r>
              <a:rPr lang="en-US" dirty="0"/>
              <a:t>Avoid excessive fonts and colors</a:t>
            </a:r>
          </a:p>
          <a:p>
            <a:pPr lvl="1"/>
            <a:r>
              <a:rPr lang="en-US" dirty="0"/>
              <a:t>Maintain consistency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F90C48-DDCB-61BA-4E45-E2BF65AAA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5388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1824"/>
          </a:xfrm>
        </p:spPr>
        <p:txBody>
          <a:bodyPr>
            <a:normAutofit fontScale="90000"/>
          </a:bodyPr>
          <a:lstStyle/>
          <a:p>
            <a:r>
              <a:rPr dirty="0"/>
              <a:t>Working with Images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Images enhance web pages but must be used correctly.</a:t>
            </a:r>
          </a:p>
          <a:p>
            <a:r>
              <a:rPr lang="en-US" dirty="0"/>
              <a:t>Common web image formats:</a:t>
            </a:r>
          </a:p>
          <a:p>
            <a:pPr lvl="1"/>
            <a:r>
              <a:rPr lang="en-US" b="1" dirty="0"/>
              <a:t>JPEG</a:t>
            </a:r>
            <a:r>
              <a:rPr lang="en-US" dirty="0"/>
              <a:t>: photographs</a:t>
            </a:r>
          </a:p>
          <a:p>
            <a:pPr lvl="1"/>
            <a:r>
              <a:rPr lang="en-US" b="1" dirty="0"/>
              <a:t>PNG</a:t>
            </a:r>
            <a:r>
              <a:rPr lang="en-US" dirty="0"/>
              <a:t>: transparency and high quality</a:t>
            </a:r>
          </a:p>
          <a:p>
            <a:pPr lvl="1"/>
            <a:r>
              <a:rPr lang="en-US" b="1" dirty="0"/>
              <a:t>GIF</a:t>
            </a:r>
            <a:r>
              <a:rPr lang="en-US" dirty="0"/>
              <a:t>: simple graphics and animations</a:t>
            </a:r>
          </a:p>
          <a:p>
            <a:r>
              <a:rPr lang="en-US" dirty="0"/>
              <a:t>Key practices:</a:t>
            </a:r>
          </a:p>
          <a:p>
            <a:pPr lvl="1"/>
            <a:r>
              <a:rPr lang="en-US" dirty="0"/>
              <a:t>Insert images properly</a:t>
            </a:r>
          </a:p>
          <a:p>
            <a:pPr lvl="1"/>
            <a:r>
              <a:rPr lang="en-US" dirty="0"/>
              <a:t>Use </a:t>
            </a:r>
            <a:r>
              <a:rPr lang="en-US" b="1" dirty="0"/>
              <a:t>alt text</a:t>
            </a:r>
            <a:r>
              <a:rPr lang="en-US" dirty="0"/>
              <a:t> for accessibility and Search Engine Optimization (SEO)</a:t>
            </a:r>
          </a:p>
          <a:p>
            <a:pPr lvl="1"/>
            <a:r>
              <a:rPr lang="en-US" dirty="0"/>
              <a:t>Avoid oversized images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D0A58F-93B1-6FFC-AA97-B5C5F7593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C14CF-1F24-455F-6B9A-1A2BB4BD8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EA09C-3D51-E13A-A625-DFCDEE9C5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Working with Images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4213F-8C7B-65FE-53A0-236B93007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r>
              <a:rPr lang="en-US" dirty="0"/>
              <a:t>Images can be inserted easily.</a:t>
            </a:r>
          </a:p>
          <a:p>
            <a:r>
              <a:rPr lang="en-US" dirty="0"/>
              <a:t>Important considerations:</a:t>
            </a:r>
          </a:p>
          <a:p>
            <a:pPr lvl="1"/>
            <a:r>
              <a:rPr lang="en-US" dirty="0"/>
              <a:t>Use correct image formats (JPEG, PNG, GIF)</a:t>
            </a:r>
          </a:p>
          <a:p>
            <a:pPr lvl="1"/>
            <a:r>
              <a:rPr lang="en-US" dirty="0"/>
              <a:t>Resize images before insertion</a:t>
            </a:r>
          </a:p>
          <a:p>
            <a:pPr lvl="1"/>
            <a:r>
              <a:rPr lang="en-US" dirty="0"/>
              <a:t>Add </a:t>
            </a:r>
            <a:r>
              <a:rPr lang="en-US" b="1" dirty="0"/>
              <a:t>alt text</a:t>
            </a:r>
            <a:r>
              <a:rPr lang="en-US" dirty="0"/>
              <a:t> for accessibility</a:t>
            </a:r>
          </a:p>
          <a:p>
            <a:r>
              <a:rPr lang="en-US" dirty="0"/>
              <a:t>Dreamweaver does not replace Photoshop; instead, it </a:t>
            </a:r>
            <a:r>
              <a:rPr lang="en-US" b="1" dirty="0"/>
              <a:t>uses images prepared in Photoshop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12EA87-C788-95ED-A13C-333D046B0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082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2500"/>
          </a:xfrm>
        </p:spPr>
        <p:txBody>
          <a:bodyPr/>
          <a:lstStyle/>
          <a:p>
            <a:r>
              <a:rPr dirty="0"/>
              <a:t>Best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r>
              <a:rPr lang="en-US" dirty="0"/>
              <a:t>Web design best practices ensure professional results.</a:t>
            </a:r>
          </a:p>
          <a:p>
            <a:r>
              <a:rPr lang="en-US" dirty="0"/>
              <a:t>Key practices include:</a:t>
            </a:r>
          </a:p>
          <a:p>
            <a:pPr lvl="1"/>
            <a:r>
              <a:rPr lang="en-US" b="1" dirty="0"/>
              <a:t>Optimize images</a:t>
            </a:r>
            <a:r>
              <a:rPr lang="en-US" dirty="0"/>
              <a:t> to reduce loading time</a:t>
            </a:r>
          </a:p>
          <a:p>
            <a:pPr lvl="1"/>
            <a:r>
              <a:rPr lang="en-US" b="1" dirty="0"/>
              <a:t>Consistent formatting</a:t>
            </a:r>
            <a:r>
              <a:rPr lang="en-US" dirty="0"/>
              <a:t> across pages</a:t>
            </a:r>
          </a:p>
          <a:p>
            <a:pPr lvl="1"/>
            <a:r>
              <a:rPr lang="en-US" b="1" dirty="0"/>
              <a:t>Clear file naming</a:t>
            </a:r>
            <a:r>
              <a:rPr lang="en-US" dirty="0"/>
              <a:t> for easier management</a:t>
            </a:r>
          </a:p>
          <a:p>
            <a:r>
              <a:rPr lang="en-US" dirty="0"/>
              <a:t>These practices are critical in professional environments and collaborative projects.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B56284-4C7E-9AB5-5DC5-D34EFE38D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dirty="0"/>
              <a:t>Hyperlinks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r>
              <a:rPr lang="en-US" dirty="0"/>
              <a:t>Hyperlinks connect pages and resources.</a:t>
            </a:r>
          </a:p>
          <a:p>
            <a:r>
              <a:rPr lang="en-US" dirty="0"/>
              <a:t>Types of links:</a:t>
            </a:r>
          </a:p>
          <a:p>
            <a:pPr lvl="1"/>
            <a:r>
              <a:rPr lang="en-US" b="1" dirty="0"/>
              <a:t>Internal links</a:t>
            </a:r>
            <a:r>
              <a:rPr lang="en-US" dirty="0"/>
              <a:t>: pages within the same site</a:t>
            </a:r>
          </a:p>
          <a:p>
            <a:pPr lvl="1"/>
            <a:r>
              <a:rPr lang="en-US" b="1" dirty="0"/>
              <a:t>External links</a:t>
            </a:r>
            <a:r>
              <a:rPr lang="en-US" dirty="0"/>
              <a:t>: pages outside the site</a:t>
            </a:r>
          </a:p>
          <a:p>
            <a:pPr lvl="1"/>
            <a:r>
              <a:rPr lang="en-US" b="1" dirty="0"/>
              <a:t>Relative paths</a:t>
            </a:r>
            <a:r>
              <a:rPr lang="en-US" dirty="0"/>
              <a:t>: based on file location</a:t>
            </a:r>
          </a:p>
          <a:p>
            <a:pPr lvl="1"/>
            <a:r>
              <a:rPr lang="en-US" b="1" dirty="0"/>
              <a:t>Absolute paths</a:t>
            </a:r>
            <a:r>
              <a:rPr lang="en-US" dirty="0"/>
              <a:t>: full URL</a:t>
            </a:r>
          </a:p>
          <a:p>
            <a:r>
              <a:rPr lang="en-US" dirty="0"/>
              <a:t>Correct linking is fundamental to website functionality.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390551-8E35-C60B-3D52-3042D6677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Navigation Menus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r>
              <a:rPr lang="en-US" dirty="0"/>
              <a:t>Navigation menus guide users through a website.</a:t>
            </a:r>
          </a:p>
          <a:p>
            <a:r>
              <a:rPr lang="en-US" dirty="0"/>
              <a:t>Common menu types:</a:t>
            </a:r>
          </a:p>
          <a:p>
            <a:pPr lvl="1"/>
            <a:r>
              <a:rPr lang="en-US" dirty="0"/>
              <a:t>Horizontal menus</a:t>
            </a:r>
          </a:p>
          <a:p>
            <a:pPr lvl="1"/>
            <a:r>
              <a:rPr lang="en-US" dirty="0"/>
              <a:t>Vertical menus</a:t>
            </a:r>
          </a:p>
          <a:p>
            <a:r>
              <a:rPr lang="en-US" dirty="0"/>
              <a:t>Navigation must be:</a:t>
            </a:r>
          </a:p>
          <a:p>
            <a:pPr lvl="1"/>
            <a:r>
              <a:rPr lang="en-US" dirty="0"/>
              <a:t>Consistent</a:t>
            </a:r>
          </a:p>
          <a:p>
            <a:pPr lvl="1"/>
            <a:r>
              <a:rPr lang="en-US" dirty="0"/>
              <a:t>Clear</a:t>
            </a:r>
          </a:p>
          <a:p>
            <a:pPr lvl="1"/>
            <a:r>
              <a:rPr lang="en-US" dirty="0"/>
              <a:t>Easy to use</a:t>
            </a:r>
          </a:p>
          <a:p>
            <a:r>
              <a:rPr lang="en-US" dirty="0"/>
              <a:t>Poor navigation leads to poor user experience.</a:t>
            </a:r>
          </a:p>
          <a:p>
            <a:pPr lvl="1"/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B0D2AE-B6C1-965D-1399-F50EDD946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Link Best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r>
              <a:rPr lang="en-US" dirty="0"/>
              <a:t>Good link practices improve usability.</a:t>
            </a:r>
          </a:p>
          <a:p>
            <a:r>
              <a:rPr lang="en-US" dirty="0"/>
              <a:t>Key points:</a:t>
            </a:r>
          </a:p>
          <a:p>
            <a:pPr lvl="1"/>
            <a:r>
              <a:rPr lang="en-US" dirty="0"/>
              <a:t>Avoid broken links</a:t>
            </a:r>
          </a:p>
          <a:p>
            <a:pPr lvl="1"/>
            <a:r>
              <a:rPr lang="en-US" dirty="0"/>
              <a:t>Use meaningful labels</a:t>
            </a:r>
          </a:p>
          <a:p>
            <a:pPr lvl="1"/>
            <a:r>
              <a:rPr lang="en-US" dirty="0"/>
              <a:t>Test navigation regularly</a:t>
            </a:r>
          </a:p>
          <a:p>
            <a:r>
              <a:rPr lang="en-US" dirty="0"/>
              <a:t>Broken links damage credibility and usability.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D9A495-33A0-A79A-31D6-A6D9F3F62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E1658-938B-32A9-7A36-5D3D08709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FF0E4-73B2-90A7-53F7-FB626FEC7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3504"/>
          </a:xfrm>
        </p:spPr>
        <p:txBody>
          <a:bodyPr>
            <a:normAutofit fontScale="90000"/>
          </a:bodyPr>
          <a:lstStyle/>
          <a:p>
            <a:r>
              <a:rPr lang="en-US" dirty="0"/>
              <a:t>Creating Links and Navigation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47971-6280-17ED-0F49-808873B54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20877"/>
            <a:ext cx="9144000" cy="573712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Dreamweaver allows creation of:</a:t>
            </a:r>
          </a:p>
          <a:p>
            <a:pPr lvl="1"/>
            <a:r>
              <a:rPr lang="en-US" dirty="0"/>
              <a:t>Internal links</a:t>
            </a:r>
          </a:p>
          <a:p>
            <a:pPr lvl="1"/>
            <a:r>
              <a:rPr lang="en-US" dirty="0"/>
              <a:t>External links</a:t>
            </a:r>
          </a:p>
          <a:p>
            <a:pPr lvl="1"/>
            <a:r>
              <a:rPr lang="en-US" dirty="0"/>
              <a:t>Email links</a:t>
            </a:r>
          </a:p>
          <a:p>
            <a:r>
              <a:rPr lang="en-US" dirty="0"/>
              <a:t>Users must understand:</a:t>
            </a:r>
          </a:p>
          <a:p>
            <a:pPr lvl="1"/>
            <a:r>
              <a:rPr lang="en-US" dirty="0"/>
              <a:t>Relative paths</a:t>
            </a:r>
          </a:p>
          <a:p>
            <a:pPr lvl="1"/>
            <a:r>
              <a:rPr lang="en-US" dirty="0"/>
              <a:t>Absolute paths</a:t>
            </a:r>
          </a:p>
          <a:p>
            <a:r>
              <a:rPr lang="en-US" dirty="0"/>
              <a:t>Navigation menus should:</a:t>
            </a:r>
          </a:p>
          <a:p>
            <a:pPr lvl="1"/>
            <a:r>
              <a:rPr lang="en-US" dirty="0"/>
              <a:t>Be consistent across pages</a:t>
            </a:r>
          </a:p>
          <a:p>
            <a:pPr lvl="1"/>
            <a:r>
              <a:rPr lang="en-US" dirty="0"/>
              <a:t>Be easy to understand</a:t>
            </a:r>
          </a:p>
          <a:p>
            <a:pPr lvl="1"/>
            <a:r>
              <a:rPr lang="en-US" dirty="0"/>
              <a:t>Be tested regularly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EB9F55-8420-3F98-17ED-086F668E2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9748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Site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r>
              <a:rPr lang="en-US" dirty="0"/>
              <a:t>A proper site structure improves maintenance.</a:t>
            </a:r>
          </a:p>
          <a:p>
            <a:r>
              <a:rPr lang="en-US" dirty="0"/>
              <a:t>Typical structure:</a:t>
            </a:r>
          </a:p>
          <a:p>
            <a:pPr lvl="1"/>
            <a:r>
              <a:rPr lang="en-US" dirty="0"/>
              <a:t>Root folder</a:t>
            </a:r>
          </a:p>
          <a:p>
            <a:pPr lvl="1"/>
            <a:r>
              <a:rPr lang="en-US" dirty="0"/>
              <a:t>Images folder</a:t>
            </a:r>
          </a:p>
          <a:p>
            <a:pPr lvl="1"/>
            <a:r>
              <a:rPr lang="en-US" dirty="0"/>
              <a:t>CSS folder</a:t>
            </a:r>
          </a:p>
          <a:p>
            <a:r>
              <a:rPr lang="en-US" dirty="0"/>
              <a:t>Logical organization reduces errors and improves scalability.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4E2742-D466-3F47-3595-C5435EDDA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Files Panel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r>
              <a:rPr lang="en-US" dirty="0"/>
              <a:t>The Files Panel allows:</a:t>
            </a:r>
          </a:p>
          <a:p>
            <a:pPr lvl="1"/>
            <a:r>
              <a:rPr lang="en-US" dirty="0"/>
              <a:t>Managing site files</a:t>
            </a:r>
          </a:p>
          <a:p>
            <a:pPr lvl="1"/>
            <a:r>
              <a:rPr lang="en-US" dirty="0"/>
              <a:t>Renaming safely</a:t>
            </a:r>
          </a:p>
          <a:p>
            <a:pPr lvl="1"/>
            <a:r>
              <a:rPr lang="en-US" dirty="0"/>
              <a:t>Updating links automatically</a:t>
            </a:r>
          </a:p>
          <a:p>
            <a:r>
              <a:rPr lang="en-US" dirty="0"/>
              <a:t>It prevents common mistakes like broken references.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923877-D2BA-17D6-4E32-14080BB8F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D2864-5484-5CD1-9431-F0FC99DB0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75856-7847-6EC6-59F6-A275EA12B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Files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8EE6F-495A-8C68-309B-3334BBAAD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b="1" dirty="0"/>
              <a:t>Files Panel</a:t>
            </a:r>
            <a:r>
              <a:rPr lang="en-US" dirty="0"/>
              <a:t> allows users to:</a:t>
            </a:r>
          </a:p>
          <a:p>
            <a:pPr lvl="1"/>
            <a:r>
              <a:rPr lang="en-US" dirty="0"/>
              <a:t>Rename files safely</a:t>
            </a:r>
          </a:p>
          <a:p>
            <a:pPr lvl="1"/>
            <a:r>
              <a:rPr lang="en-US" dirty="0"/>
              <a:t>Move files between folders</a:t>
            </a:r>
          </a:p>
          <a:p>
            <a:pPr lvl="1"/>
            <a:r>
              <a:rPr lang="en-US" dirty="0"/>
              <a:t>Automatically update links</a:t>
            </a:r>
          </a:p>
          <a:p>
            <a:r>
              <a:rPr lang="en-US" dirty="0"/>
              <a:t>This feature is critical for large websites.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ECDD84-2481-28EB-EDCF-C640A1A60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5503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Publishing Websites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375787"/>
          </a:xfrm>
        </p:spPr>
        <p:txBody>
          <a:bodyPr/>
          <a:lstStyle/>
          <a:p>
            <a:r>
              <a:rPr lang="en-US" dirty="0"/>
              <a:t>Publishing moves files from </a:t>
            </a:r>
            <a:r>
              <a:rPr lang="en-US" b="1" dirty="0"/>
              <a:t>local</a:t>
            </a:r>
            <a:r>
              <a:rPr lang="en-US" dirty="0"/>
              <a:t> to </a:t>
            </a:r>
            <a:r>
              <a:rPr lang="en-US" b="1" dirty="0"/>
              <a:t>remote server</a:t>
            </a:r>
            <a:r>
              <a:rPr lang="en-US" dirty="0"/>
              <a:t>.</a:t>
            </a:r>
          </a:p>
          <a:p>
            <a:r>
              <a:rPr lang="en-US" dirty="0"/>
              <a:t>Steps: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Upload files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Test website online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Fix errors</a:t>
            </a:r>
          </a:p>
          <a:p>
            <a:r>
              <a:rPr lang="en-US" dirty="0"/>
              <a:t>Publishing is the final stage before users access the site.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CD788C-B406-6307-42FE-972B6A75C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158B0-0C6F-E9AC-3A68-531892CA6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71FCD-E52F-DEC5-BE91-1A9C193C2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Publishing Websites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AE259A-AB7B-333C-2C1B-BC11E39E0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375787"/>
          </a:xfrm>
        </p:spPr>
        <p:txBody>
          <a:bodyPr/>
          <a:lstStyle/>
          <a:p>
            <a:r>
              <a:rPr lang="en-US" dirty="0"/>
              <a:t>Before publishing:</a:t>
            </a:r>
          </a:p>
          <a:p>
            <a:pPr lvl="1"/>
            <a:r>
              <a:rPr lang="en-US" dirty="0"/>
              <a:t>Pages should be previewed in a browser</a:t>
            </a:r>
          </a:p>
          <a:p>
            <a:pPr lvl="1"/>
            <a:r>
              <a:rPr lang="en-US" dirty="0"/>
              <a:t>Links and images should be tested</a:t>
            </a:r>
          </a:p>
          <a:p>
            <a:r>
              <a:rPr lang="en-US" dirty="0"/>
              <a:t>Publishing involves:</a:t>
            </a:r>
          </a:p>
          <a:p>
            <a:pPr lvl="1"/>
            <a:r>
              <a:rPr lang="en-US" dirty="0"/>
              <a:t>Uploading files to a remote server</a:t>
            </a:r>
          </a:p>
          <a:p>
            <a:pPr lvl="1"/>
            <a:r>
              <a:rPr lang="en-US" dirty="0"/>
              <a:t>Making the website accessible online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B27D4C-9356-01E3-F111-64A6C79ED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5715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Integrated Website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Integration combines all previous skills.</a:t>
            </a:r>
          </a:p>
          <a:p>
            <a:r>
              <a:rPr lang="en-US" dirty="0"/>
              <a:t>Key considerations:</a:t>
            </a:r>
          </a:p>
          <a:p>
            <a:pPr lvl="1"/>
            <a:r>
              <a:rPr lang="en-US" dirty="0"/>
              <a:t>Planning pages</a:t>
            </a:r>
          </a:p>
          <a:p>
            <a:pPr lvl="1"/>
            <a:r>
              <a:rPr lang="en-US" dirty="0"/>
              <a:t>Navigation structure</a:t>
            </a:r>
          </a:p>
          <a:p>
            <a:pPr lvl="1"/>
            <a:r>
              <a:rPr lang="en-US" dirty="0"/>
              <a:t>Content consistency</a:t>
            </a:r>
          </a:p>
          <a:p>
            <a:r>
              <a:rPr lang="en-US" dirty="0"/>
              <a:t>Design should be user-centered and goal-oriented.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C2948A-BE6E-792C-A027-73BC4CF45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20B5C-BBC0-BFB6-CEC6-FCCFA52CE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05BD6-30FA-CA45-7CC7-189AEE821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Advantages of Using Dreamweaver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5404C7-56A0-4A0B-8D84-D3A96ACFA5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Combines visual design and coding</a:t>
            </a:r>
          </a:p>
          <a:p>
            <a:endParaRPr lang="en-US" dirty="0"/>
          </a:p>
          <a:p>
            <a:r>
              <a:rPr lang="en-US" dirty="0"/>
              <a:t>Reduces development time</a:t>
            </a:r>
          </a:p>
          <a:p>
            <a:endParaRPr lang="en-US" dirty="0"/>
          </a:p>
          <a:p>
            <a:r>
              <a:rPr lang="en-US" dirty="0"/>
              <a:t>Manages site files efficiently</a:t>
            </a:r>
          </a:p>
          <a:p>
            <a:endParaRPr lang="en-US" dirty="0"/>
          </a:p>
          <a:p>
            <a:r>
              <a:rPr lang="en-US" dirty="0"/>
              <a:t>Suitable for education and professional use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CFEE83-6318-3CF6-7E49-CABDE1BB3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02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64CE16-1A19-C6AC-E002-30B8C7840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AD786-28DE-9405-097A-C7319CD3A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of Dreamweaver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4C81B-4161-4D7B-928C-2C5E70A45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r>
              <a:rPr lang="en-US" dirty="0"/>
              <a:t>Not ideal for very large modern applications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Requires understanding of web basics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Over-reliance on visual tools can reduce coding skills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CCB483-D777-E714-BE0C-CDFD4CEA3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1545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1520</Words>
  <Application>Microsoft Office PowerPoint</Application>
  <PresentationFormat>On-screen Show (4:3)</PresentationFormat>
  <Paragraphs>297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Aptos</vt:lpstr>
      <vt:lpstr>Arial</vt:lpstr>
      <vt:lpstr>Calibri</vt:lpstr>
      <vt:lpstr>Office Theme</vt:lpstr>
      <vt:lpstr>    ITD520  Introduction to Web Page Design Tools  Prepared by:  Assoc. Prof. Dr. Islam A.T.F. Taj-Eddin</vt:lpstr>
      <vt:lpstr>Course Overview</vt:lpstr>
      <vt:lpstr>PowerPoint Presentation</vt:lpstr>
      <vt:lpstr>Learning Outcomes</vt:lpstr>
      <vt:lpstr>History of Dreamweaver </vt:lpstr>
      <vt:lpstr>History of Dreamweaver </vt:lpstr>
      <vt:lpstr>History of Dreamweaver </vt:lpstr>
      <vt:lpstr>History of Dreamweaver </vt:lpstr>
      <vt:lpstr>What Is Dreamweaver?</vt:lpstr>
      <vt:lpstr>How Dreamweaver Works</vt:lpstr>
      <vt:lpstr>Dreamweaver Interface</vt:lpstr>
      <vt:lpstr>Creating a Website</vt:lpstr>
      <vt:lpstr>Creating a Website</vt:lpstr>
      <vt:lpstr>Creating Web Pages</vt:lpstr>
      <vt:lpstr>Using WYSIWYG (Design View)</vt:lpstr>
      <vt:lpstr>Using Code View</vt:lpstr>
      <vt:lpstr>Text Formatting</vt:lpstr>
      <vt:lpstr>Text Formatting</vt:lpstr>
      <vt:lpstr>Working with Images</vt:lpstr>
      <vt:lpstr>Working with Images</vt:lpstr>
      <vt:lpstr>Best Practices</vt:lpstr>
      <vt:lpstr>Hyperlinks</vt:lpstr>
      <vt:lpstr>Navigation Menus</vt:lpstr>
      <vt:lpstr>Link Best Practices</vt:lpstr>
      <vt:lpstr>Creating Links and Navigation</vt:lpstr>
      <vt:lpstr>Site Structure</vt:lpstr>
      <vt:lpstr>Files Panel</vt:lpstr>
      <vt:lpstr>Managing Files</vt:lpstr>
      <vt:lpstr>Publishing Websites</vt:lpstr>
      <vt:lpstr>Publishing Websites</vt:lpstr>
      <vt:lpstr>Integrated Website Design</vt:lpstr>
      <vt:lpstr>Advantages of Using Dreamweaver</vt:lpstr>
      <vt:lpstr>Limitations of Dreamweaver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Dr. Islam</dc:creator>
  <cp:keywords/>
  <dc:description>generated using python-pptx</dc:description>
  <cp:lastModifiedBy>Dr Islam Ali Tajaddin</cp:lastModifiedBy>
  <cp:revision>28</cp:revision>
  <dcterms:created xsi:type="dcterms:W3CDTF">2013-01-27T09:14:16Z</dcterms:created>
  <dcterms:modified xsi:type="dcterms:W3CDTF">2026-02-16T05:01:42Z</dcterms:modified>
  <cp:category/>
</cp:coreProperties>
</file>