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slides/slide51.xml" ContentType="application/vnd.openxmlformats-officedocument.presentationml.slide+xml"/>
  <Override PartName="/ppt/theme/themeOverride2.xml" ContentType="application/vnd.openxmlformats-officedocument.themeOverride+xml"/>
  <Override PartName="/ppt/notesSlides/notesSlide5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2"/>
  </p:notesMasterIdLst>
  <p:sldIdLst>
    <p:sldId id="339" r:id="rId2"/>
    <p:sldId id="258" r:id="rId3"/>
    <p:sldId id="259" r:id="rId4"/>
    <p:sldId id="260" r:id="rId5"/>
    <p:sldId id="261" r:id="rId6"/>
    <p:sldId id="262" r:id="rId7"/>
    <p:sldId id="341" r:id="rId8"/>
    <p:sldId id="266" r:id="rId9"/>
    <p:sldId id="342" r:id="rId10"/>
    <p:sldId id="267" r:id="rId11"/>
    <p:sldId id="343" r:id="rId12"/>
    <p:sldId id="268" r:id="rId13"/>
    <p:sldId id="345" r:id="rId14"/>
    <p:sldId id="346" r:id="rId15"/>
    <p:sldId id="347" r:id="rId16"/>
    <p:sldId id="269" r:id="rId17"/>
    <p:sldId id="270" r:id="rId18"/>
    <p:sldId id="349" r:id="rId19"/>
    <p:sldId id="271" r:id="rId20"/>
    <p:sldId id="350" r:id="rId21"/>
    <p:sldId id="351" r:id="rId22"/>
    <p:sldId id="353" r:id="rId23"/>
    <p:sldId id="272" r:id="rId24"/>
    <p:sldId id="273" r:id="rId25"/>
    <p:sldId id="274" r:id="rId26"/>
    <p:sldId id="401" r:id="rId27"/>
    <p:sldId id="354" r:id="rId28"/>
    <p:sldId id="355" r:id="rId29"/>
    <p:sldId id="275" r:id="rId30"/>
    <p:sldId id="357" r:id="rId31"/>
    <p:sldId id="402" r:id="rId32"/>
    <p:sldId id="403" r:id="rId33"/>
    <p:sldId id="358" r:id="rId34"/>
    <p:sldId id="276" r:id="rId35"/>
    <p:sldId id="277" r:id="rId36"/>
    <p:sldId id="356" r:id="rId37"/>
    <p:sldId id="404" r:id="rId38"/>
    <p:sldId id="359" r:id="rId39"/>
    <p:sldId id="405" r:id="rId40"/>
    <p:sldId id="278" r:id="rId41"/>
    <p:sldId id="279" r:id="rId42"/>
    <p:sldId id="280" r:id="rId43"/>
    <p:sldId id="360" r:id="rId44"/>
    <p:sldId id="281" r:id="rId45"/>
    <p:sldId id="363" r:id="rId46"/>
    <p:sldId id="364" r:id="rId47"/>
    <p:sldId id="282" r:id="rId48"/>
    <p:sldId id="365" r:id="rId49"/>
    <p:sldId id="283" r:id="rId50"/>
    <p:sldId id="366" r:id="rId51"/>
    <p:sldId id="406" r:id="rId52"/>
    <p:sldId id="284" r:id="rId53"/>
    <p:sldId id="407" r:id="rId54"/>
    <p:sldId id="408" r:id="rId55"/>
    <p:sldId id="285" r:id="rId56"/>
    <p:sldId id="286" r:id="rId57"/>
    <p:sldId id="287" r:id="rId58"/>
    <p:sldId id="409" r:id="rId59"/>
    <p:sldId id="288" r:id="rId60"/>
    <p:sldId id="367" r:id="rId61"/>
    <p:sldId id="410" r:id="rId62"/>
    <p:sldId id="411" r:id="rId63"/>
    <p:sldId id="368" r:id="rId64"/>
    <p:sldId id="412" r:id="rId65"/>
    <p:sldId id="413" r:id="rId66"/>
    <p:sldId id="369" r:id="rId67"/>
    <p:sldId id="289" r:id="rId68"/>
    <p:sldId id="290" r:id="rId69"/>
    <p:sldId id="370" r:id="rId70"/>
    <p:sldId id="291" r:id="rId71"/>
    <p:sldId id="292" r:id="rId72"/>
    <p:sldId id="293" r:id="rId73"/>
    <p:sldId id="294" r:id="rId74"/>
    <p:sldId id="414" r:id="rId75"/>
    <p:sldId id="415" r:id="rId76"/>
    <p:sldId id="416" r:id="rId77"/>
    <p:sldId id="374" r:id="rId78"/>
    <p:sldId id="295" r:id="rId79"/>
    <p:sldId id="296" r:id="rId80"/>
    <p:sldId id="297" r:id="rId81"/>
    <p:sldId id="298" r:id="rId82"/>
    <p:sldId id="299" r:id="rId83"/>
    <p:sldId id="300" r:id="rId84"/>
    <p:sldId id="301" r:id="rId85"/>
    <p:sldId id="302" r:id="rId86"/>
    <p:sldId id="375" r:id="rId87"/>
    <p:sldId id="376" r:id="rId88"/>
    <p:sldId id="303" r:id="rId89"/>
    <p:sldId id="377" r:id="rId90"/>
    <p:sldId id="378" r:id="rId91"/>
    <p:sldId id="382" r:id="rId92"/>
    <p:sldId id="304" r:id="rId93"/>
    <p:sldId id="305" r:id="rId94"/>
    <p:sldId id="306" r:id="rId95"/>
    <p:sldId id="307" r:id="rId96"/>
    <p:sldId id="308" r:id="rId97"/>
    <p:sldId id="361" r:id="rId98"/>
    <p:sldId id="417" r:id="rId99"/>
    <p:sldId id="418" r:id="rId100"/>
    <p:sldId id="419" r:id="rId101"/>
    <p:sldId id="420" r:id="rId102"/>
    <p:sldId id="421" r:id="rId103"/>
    <p:sldId id="422" r:id="rId104"/>
    <p:sldId id="423" r:id="rId105"/>
    <p:sldId id="309" r:id="rId106"/>
    <p:sldId id="310" r:id="rId107"/>
    <p:sldId id="311" r:id="rId108"/>
    <p:sldId id="312" r:id="rId109"/>
    <p:sldId id="379" r:id="rId110"/>
    <p:sldId id="424" r:id="rId111"/>
    <p:sldId id="313" r:id="rId112"/>
    <p:sldId id="314" r:id="rId113"/>
    <p:sldId id="380" r:id="rId114"/>
    <p:sldId id="425" r:id="rId115"/>
    <p:sldId id="315" r:id="rId116"/>
    <p:sldId id="384" r:id="rId117"/>
    <p:sldId id="316" r:id="rId118"/>
    <p:sldId id="385" r:id="rId119"/>
    <p:sldId id="386" r:id="rId120"/>
    <p:sldId id="387" r:id="rId121"/>
    <p:sldId id="317" r:id="rId122"/>
    <p:sldId id="318" r:id="rId123"/>
    <p:sldId id="388" r:id="rId124"/>
    <p:sldId id="389" r:id="rId125"/>
    <p:sldId id="399" r:id="rId126"/>
    <p:sldId id="426" r:id="rId127"/>
    <p:sldId id="427" r:id="rId128"/>
    <p:sldId id="390" r:id="rId129"/>
    <p:sldId id="391" r:id="rId130"/>
    <p:sldId id="319" r:id="rId131"/>
    <p:sldId id="428" r:id="rId132"/>
    <p:sldId id="320" r:id="rId133"/>
    <p:sldId id="321" r:id="rId134"/>
    <p:sldId id="322" r:id="rId135"/>
    <p:sldId id="392" r:id="rId136"/>
    <p:sldId id="323" r:id="rId137"/>
    <p:sldId id="400" r:id="rId138"/>
    <p:sldId id="324" r:id="rId139"/>
    <p:sldId id="429" r:id="rId140"/>
    <p:sldId id="430" r:id="rId141"/>
    <p:sldId id="325" r:id="rId142"/>
    <p:sldId id="326" r:id="rId143"/>
    <p:sldId id="394" r:id="rId144"/>
    <p:sldId id="395" r:id="rId145"/>
    <p:sldId id="396" r:id="rId146"/>
    <p:sldId id="327" r:id="rId147"/>
    <p:sldId id="328" r:id="rId148"/>
    <p:sldId id="329" r:id="rId149"/>
    <p:sldId id="397" r:id="rId150"/>
    <p:sldId id="330" r:id="rId151"/>
    <p:sldId id="331" r:id="rId152"/>
    <p:sldId id="332" r:id="rId153"/>
    <p:sldId id="333" r:id="rId154"/>
    <p:sldId id="431" r:id="rId155"/>
    <p:sldId id="334" r:id="rId156"/>
    <p:sldId id="335" r:id="rId157"/>
    <p:sldId id="336" r:id="rId158"/>
    <p:sldId id="337" r:id="rId159"/>
    <p:sldId id="398" r:id="rId160"/>
    <p:sldId id="338" r:id="rId161"/>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2846" autoAdjust="0"/>
    <p:restoredTop sz="94660"/>
  </p:normalViewPr>
  <p:slideViewPr>
    <p:cSldViewPr snapToGrid="0">
      <p:cViewPr varScale="1">
        <p:scale>
          <a:sx n="46" d="100"/>
          <a:sy n="46" d="100"/>
        </p:scale>
        <p:origin x="-114" y="-57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86D5FF-1792-4096-AAC7-15AA6FE0B5CE}" type="datetimeFigureOut">
              <a:rPr lang="en-US" smtClean="0"/>
              <a:pPr/>
              <a:t>6/7/2017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B56AA-F935-42D8-9592-0E8BC74275E6}" type="slidenum">
              <a:rPr lang="en-US" smtClean="0"/>
              <a:pPr/>
              <a:t>‹#›</a:t>
            </a:fld>
            <a:endParaRPr lang="en-US"/>
          </a:p>
        </p:txBody>
      </p:sp>
    </p:spTree>
    <p:extLst>
      <p:ext uri="{BB962C8B-B14F-4D97-AF65-F5344CB8AC3E}">
        <p14:creationId xmlns="" xmlns:p14="http://schemas.microsoft.com/office/powerpoint/2010/main" val="1529634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376B6E-7392-4AAB-B74D-020DDD275D8F}" type="slidenum">
              <a:rPr lang="en-US" smtClean="0"/>
              <a:pPr/>
              <a:t>1</a:t>
            </a:fld>
            <a:endParaRPr lang="en-US"/>
          </a:p>
        </p:txBody>
      </p:sp>
    </p:spTree>
    <p:extLst>
      <p:ext uri="{BB962C8B-B14F-4D97-AF65-F5344CB8AC3E}">
        <p14:creationId xmlns="" xmlns:p14="http://schemas.microsoft.com/office/powerpoint/2010/main" val="130291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xfrm>
            <a:off x="406400" y="696913"/>
            <a:ext cx="6197600" cy="3486150"/>
          </a:xfrm>
          <a:ln/>
        </p:spPr>
      </p:sp>
      <p:sp>
        <p:nvSpPr>
          <p:cNvPr id="1310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310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B459CE42-3CFA-4A6C-A0B6-3779A4EBB9D8}" type="slidenum">
              <a:rPr lang="en-US" altLang="en-US" sz="1200">
                <a:solidFill>
                  <a:schemeClr val="tx1"/>
                </a:solidFill>
              </a:rPr>
              <a:pPr eaLnBrk="1" hangingPunct="1"/>
              <a:t>7</a:t>
            </a:fld>
            <a:endParaRPr lang="en-US" altLang="en-US" sz="1200">
              <a:solidFill>
                <a:schemeClr val="tx1"/>
              </a:solidFill>
            </a:endParaRPr>
          </a:p>
        </p:txBody>
      </p:sp>
    </p:spTree>
    <p:extLst>
      <p:ext uri="{BB962C8B-B14F-4D97-AF65-F5344CB8AC3E}">
        <p14:creationId xmlns="" xmlns:p14="http://schemas.microsoft.com/office/powerpoint/2010/main" val="3139006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06400" y="696913"/>
            <a:ext cx="6197600" cy="3486150"/>
          </a:xfrm>
          <a:ln/>
        </p:spPr>
      </p:sp>
      <p:sp>
        <p:nvSpPr>
          <p:cNvPr id="1320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321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FD7AD0BA-8D41-4EF1-BCEF-E5ADA06BAA39}" type="slidenum">
              <a:rPr lang="en-US" altLang="en-US" sz="1200">
                <a:solidFill>
                  <a:schemeClr val="tx1"/>
                </a:solidFill>
              </a:rPr>
              <a:pPr eaLnBrk="1" hangingPunct="1"/>
              <a:t>9</a:t>
            </a:fld>
            <a:endParaRPr lang="en-US" altLang="en-US" sz="1200">
              <a:solidFill>
                <a:schemeClr val="tx1"/>
              </a:solidFill>
            </a:endParaRPr>
          </a:p>
        </p:txBody>
      </p:sp>
    </p:spTree>
    <p:extLst>
      <p:ext uri="{BB962C8B-B14F-4D97-AF65-F5344CB8AC3E}">
        <p14:creationId xmlns="" xmlns:p14="http://schemas.microsoft.com/office/powerpoint/2010/main" val="3049891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406400" y="696913"/>
            <a:ext cx="6197600" cy="3486150"/>
          </a:xfrm>
          <a:ln/>
        </p:spPr>
      </p:sp>
      <p:sp>
        <p:nvSpPr>
          <p:cNvPr id="1331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331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55447EA1-2C19-409C-B0CF-94F9FD50DFC3}" type="slidenum">
              <a:rPr lang="en-US" altLang="en-US" sz="1200">
                <a:solidFill>
                  <a:schemeClr val="tx1"/>
                </a:solidFill>
              </a:rPr>
              <a:pPr eaLnBrk="1" hangingPunct="1"/>
              <a:t>11</a:t>
            </a:fld>
            <a:endParaRPr lang="en-US" altLang="en-US" sz="1200">
              <a:solidFill>
                <a:schemeClr val="tx1"/>
              </a:solidFill>
            </a:endParaRPr>
          </a:p>
        </p:txBody>
      </p:sp>
    </p:spTree>
    <p:extLst>
      <p:ext uri="{BB962C8B-B14F-4D97-AF65-F5344CB8AC3E}">
        <p14:creationId xmlns="" xmlns:p14="http://schemas.microsoft.com/office/powerpoint/2010/main" val="149133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406400" y="696913"/>
            <a:ext cx="6197600" cy="3486150"/>
          </a:xfrm>
          <a:ln/>
        </p:spPr>
      </p:sp>
      <p:sp>
        <p:nvSpPr>
          <p:cNvPr id="1351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351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48DE9FC0-2B3E-4C33-9F80-4A22B0BFC3FD}" type="slidenum">
              <a:rPr lang="en-US" altLang="en-US" sz="1200">
                <a:solidFill>
                  <a:schemeClr val="tx1"/>
                </a:solidFill>
              </a:rPr>
              <a:pPr eaLnBrk="1" hangingPunct="1"/>
              <a:t>13</a:t>
            </a:fld>
            <a:endParaRPr lang="en-US" altLang="en-US" sz="1200">
              <a:solidFill>
                <a:schemeClr val="tx1"/>
              </a:solidFill>
            </a:endParaRPr>
          </a:p>
        </p:txBody>
      </p:sp>
    </p:spTree>
    <p:extLst>
      <p:ext uri="{BB962C8B-B14F-4D97-AF65-F5344CB8AC3E}">
        <p14:creationId xmlns="" xmlns:p14="http://schemas.microsoft.com/office/powerpoint/2010/main" val="161327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406400" y="696913"/>
            <a:ext cx="6197600" cy="3486150"/>
          </a:xfrm>
          <a:ln/>
        </p:spPr>
      </p:sp>
      <p:sp>
        <p:nvSpPr>
          <p:cNvPr id="13619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3619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B311FE7-6567-4182-BE73-22D187055314}" type="slidenum">
              <a:rPr lang="en-US" altLang="en-US" sz="1200">
                <a:solidFill>
                  <a:schemeClr val="tx1"/>
                </a:solidFill>
              </a:rPr>
              <a:pPr eaLnBrk="1" hangingPunct="1"/>
              <a:t>14</a:t>
            </a:fld>
            <a:endParaRPr lang="en-US" altLang="en-US" sz="1200">
              <a:solidFill>
                <a:schemeClr val="tx1"/>
              </a:solidFill>
            </a:endParaRPr>
          </a:p>
        </p:txBody>
      </p:sp>
    </p:spTree>
    <p:extLst>
      <p:ext uri="{BB962C8B-B14F-4D97-AF65-F5344CB8AC3E}">
        <p14:creationId xmlns="" xmlns:p14="http://schemas.microsoft.com/office/powerpoint/2010/main" val="2438767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406400" y="696913"/>
            <a:ext cx="6197600" cy="3486150"/>
          </a:xfrm>
          <a:ln/>
        </p:spPr>
      </p:sp>
      <p:sp>
        <p:nvSpPr>
          <p:cNvPr id="1372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C333A23-7C45-44B7-9700-8F4F123184DD}" type="slidenum">
              <a:rPr lang="en-US" altLang="en-US" sz="1200">
                <a:solidFill>
                  <a:schemeClr val="tx1"/>
                </a:solidFill>
              </a:rPr>
              <a:pPr eaLnBrk="1" hangingPunct="1"/>
              <a:t>15</a:t>
            </a:fld>
            <a:endParaRPr lang="en-US" altLang="en-US" sz="1200">
              <a:solidFill>
                <a:schemeClr val="tx1"/>
              </a:solidFill>
            </a:endParaRPr>
          </a:p>
        </p:txBody>
      </p:sp>
    </p:spTree>
    <p:extLst>
      <p:ext uri="{BB962C8B-B14F-4D97-AF65-F5344CB8AC3E}">
        <p14:creationId xmlns="" xmlns:p14="http://schemas.microsoft.com/office/powerpoint/2010/main" val="83916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xfrm>
            <a:off x="406400" y="696913"/>
            <a:ext cx="6197600" cy="3486150"/>
          </a:xfrm>
          <a:ln/>
        </p:spPr>
      </p:sp>
      <p:sp>
        <p:nvSpPr>
          <p:cNvPr id="1392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392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989027C-B245-43B6-A1CA-22D278A58D3D}" type="slidenum">
              <a:rPr lang="en-US" altLang="en-US" sz="1200">
                <a:solidFill>
                  <a:schemeClr val="tx1"/>
                </a:solidFill>
              </a:rPr>
              <a:pPr eaLnBrk="1" hangingPunct="1"/>
              <a:t>18</a:t>
            </a:fld>
            <a:endParaRPr lang="en-US" altLang="en-US" sz="1200">
              <a:solidFill>
                <a:schemeClr val="tx1"/>
              </a:solidFill>
            </a:endParaRPr>
          </a:p>
        </p:txBody>
      </p:sp>
    </p:spTree>
    <p:extLst>
      <p:ext uri="{BB962C8B-B14F-4D97-AF65-F5344CB8AC3E}">
        <p14:creationId xmlns="" xmlns:p14="http://schemas.microsoft.com/office/powerpoint/2010/main" val="25444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xfrm>
            <a:off x="406400" y="696913"/>
            <a:ext cx="6197600" cy="3486150"/>
          </a:xfrm>
          <a:ln/>
        </p:spPr>
      </p:sp>
      <p:sp>
        <p:nvSpPr>
          <p:cNvPr id="1402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02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6C0EF5A-55D9-4F39-896D-AEC997E0CE36}" type="slidenum">
              <a:rPr lang="en-US" altLang="en-US" sz="1200">
                <a:solidFill>
                  <a:schemeClr val="tx1"/>
                </a:solidFill>
              </a:rPr>
              <a:pPr eaLnBrk="1" hangingPunct="1"/>
              <a:t>20</a:t>
            </a:fld>
            <a:endParaRPr lang="en-US" altLang="en-US" sz="1200">
              <a:solidFill>
                <a:schemeClr val="tx1"/>
              </a:solidFill>
            </a:endParaRPr>
          </a:p>
        </p:txBody>
      </p:sp>
    </p:spTree>
    <p:extLst>
      <p:ext uri="{BB962C8B-B14F-4D97-AF65-F5344CB8AC3E}">
        <p14:creationId xmlns="" xmlns:p14="http://schemas.microsoft.com/office/powerpoint/2010/main" val="2885611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406400" y="696913"/>
            <a:ext cx="6197600" cy="3486150"/>
          </a:xfrm>
          <a:ln/>
        </p:spPr>
      </p:sp>
      <p:sp>
        <p:nvSpPr>
          <p:cNvPr id="1413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13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6EE8A88-9A6C-488A-894A-465D8F213B58}" type="slidenum">
              <a:rPr lang="en-US" altLang="en-US" sz="1200">
                <a:solidFill>
                  <a:schemeClr val="tx1"/>
                </a:solidFill>
              </a:rPr>
              <a:pPr eaLnBrk="1" hangingPunct="1"/>
              <a:t>21</a:t>
            </a:fld>
            <a:endParaRPr lang="en-US" altLang="en-US" sz="1200">
              <a:solidFill>
                <a:schemeClr val="tx1"/>
              </a:solidFill>
            </a:endParaRPr>
          </a:p>
        </p:txBody>
      </p:sp>
    </p:spTree>
    <p:extLst>
      <p:ext uri="{BB962C8B-B14F-4D97-AF65-F5344CB8AC3E}">
        <p14:creationId xmlns="" xmlns:p14="http://schemas.microsoft.com/office/powerpoint/2010/main" val="2896880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xfrm>
            <a:off x="406400" y="696913"/>
            <a:ext cx="6197600" cy="3486150"/>
          </a:xfrm>
          <a:ln/>
        </p:spPr>
      </p:sp>
      <p:sp>
        <p:nvSpPr>
          <p:cNvPr id="1433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33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97113D5E-86CE-4426-83F8-F69335D73FCF}" type="slidenum">
              <a:rPr lang="en-US" altLang="en-US" sz="1200">
                <a:solidFill>
                  <a:schemeClr val="tx1"/>
                </a:solidFill>
              </a:rPr>
              <a:pPr eaLnBrk="1" hangingPunct="1"/>
              <a:t>22</a:t>
            </a:fld>
            <a:endParaRPr lang="en-US" altLang="en-US" sz="1200">
              <a:solidFill>
                <a:schemeClr val="tx1"/>
              </a:solidFill>
            </a:endParaRPr>
          </a:p>
        </p:txBody>
      </p:sp>
    </p:spTree>
    <p:extLst>
      <p:ext uri="{BB962C8B-B14F-4D97-AF65-F5344CB8AC3E}">
        <p14:creationId xmlns="" xmlns:p14="http://schemas.microsoft.com/office/powerpoint/2010/main" val="4019532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xfrm>
            <a:off x="406400" y="696913"/>
            <a:ext cx="6197600" cy="3486150"/>
          </a:xfrm>
          <a:ln/>
        </p:spPr>
      </p:sp>
      <p:sp>
        <p:nvSpPr>
          <p:cNvPr id="1433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33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97113D5E-86CE-4426-83F8-F69335D73FCF}" type="slidenum">
              <a:rPr lang="en-US" altLang="en-US" sz="1200">
                <a:solidFill>
                  <a:schemeClr val="tx1"/>
                </a:solidFill>
              </a:rPr>
              <a:pPr eaLnBrk="1" hangingPunct="1"/>
              <a:t>26</a:t>
            </a:fld>
            <a:endParaRPr lang="en-US" altLang="en-US" sz="1200">
              <a:solidFill>
                <a:schemeClr val="tx1"/>
              </a:solidFill>
            </a:endParaRPr>
          </a:p>
        </p:txBody>
      </p:sp>
    </p:spTree>
    <p:extLst>
      <p:ext uri="{BB962C8B-B14F-4D97-AF65-F5344CB8AC3E}">
        <p14:creationId xmlns="" xmlns:p14="http://schemas.microsoft.com/office/powerpoint/2010/main" val="452274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xfrm>
            <a:off x="406400" y="696913"/>
            <a:ext cx="6197600" cy="3486150"/>
          </a:xfrm>
          <a:ln/>
        </p:spPr>
      </p:sp>
      <p:sp>
        <p:nvSpPr>
          <p:cNvPr id="1443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43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FD420542-5254-42B7-91E3-F1424A3CF119}" type="slidenum">
              <a:rPr lang="en-US" altLang="en-US" sz="1200">
                <a:solidFill>
                  <a:schemeClr val="tx1"/>
                </a:solidFill>
              </a:rPr>
              <a:pPr eaLnBrk="1" hangingPunct="1"/>
              <a:t>27</a:t>
            </a:fld>
            <a:endParaRPr lang="en-US" altLang="en-US" sz="1200">
              <a:solidFill>
                <a:schemeClr val="tx1"/>
              </a:solidFill>
            </a:endParaRPr>
          </a:p>
        </p:txBody>
      </p:sp>
    </p:spTree>
    <p:extLst>
      <p:ext uri="{BB962C8B-B14F-4D97-AF65-F5344CB8AC3E}">
        <p14:creationId xmlns="" xmlns:p14="http://schemas.microsoft.com/office/powerpoint/2010/main" val="1025083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xfrm>
            <a:off x="406400" y="696913"/>
            <a:ext cx="6197600" cy="3486150"/>
          </a:xfrm>
          <a:ln/>
        </p:spPr>
      </p:sp>
      <p:sp>
        <p:nvSpPr>
          <p:cNvPr id="1454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54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756E227-414F-43CB-8535-3E696AD518E0}" type="slidenum">
              <a:rPr lang="en-US" altLang="en-US" sz="1200">
                <a:solidFill>
                  <a:schemeClr val="tx1"/>
                </a:solidFill>
              </a:rPr>
              <a:pPr eaLnBrk="1" hangingPunct="1"/>
              <a:t>28</a:t>
            </a:fld>
            <a:endParaRPr lang="en-US" altLang="en-US" sz="1200">
              <a:solidFill>
                <a:schemeClr val="tx1"/>
              </a:solidFill>
            </a:endParaRPr>
          </a:p>
        </p:txBody>
      </p:sp>
    </p:spTree>
    <p:extLst>
      <p:ext uri="{BB962C8B-B14F-4D97-AF65-F5344CB8AC3E}">
        <p14:creationId xmlns="" xmlns:p14="http://schemas.microsoft.com/office/powerpoint/2010/main" val="1856324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xfrm>
            <a:off x="406400" y="696913"/>
            <a:ext cx="6197600" cy="3486150"/>
          </a:xfrm>
          <a:ln/>
        </p:spPr>
      </p:sp>
      <p:sp>
        <p:nvSpPr>
          <p:cNvPr id="1474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5457DB5-A98D-4094-90A8-121B3889AFB6}" type="slidenum">
              <a:rPr lang="en-US" altLang="en-US" sz="1200">
                <a:solidFill>
                  <a:schemeClr val="tx1"/>
                </a:solidFill>
              </a:rPr>
              <a:pPr eaLnBrk="1" hangingPunct="1"/>
              <a:t>30</a:t>
            </a:fld>
            <a:endParaRPr lang="en-US" altLang="en-US" sz="1200">
              <a:solidFill>
                <a:schemeClr val="tx1"/>
              </a:solidFill>
            </a:endParaRPr>
          </a:p>
        </p:txBody>
      </p:sp>
    </p:spTree>
    <p:extLst>
      <p:ext uri="{BB962C8B-B14F-4D97-AF65-F5344CB8AC3E}">
        <p14:creationId xmlns="" xmlns:p14="http://schemas.microsoft.com/office/powerpoint/2010/main" val="3482525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xfrm>
            <a:off x="406400" y="696913"/>
            <a:ext cx="6197600" cy="3486150"/>
          </a:xfrm>
          <a:ln/>
        </p:spPr>
      </p:sp>
      <p:sp>
        <p:nvSpPr>
          <p:cNvPr id="1474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5457DB5-A98D-4094-90A8-121B3889AFB6}" type="slidenum">
              <a:rPr lang="en-US" altLang="en-US" sz="1200">
                <a:solidFill>
                  <a:schemeClr val="tx1"/>
                </a:solidFill>
              </a:rPr>
              <a:pPr eaLnBrk="1" hangingPunct="1"/>
              <a:t>31</a:t>
            </a:fld>
            <a:endParaRPr lang="en-US" altLang="en-US" sz="1200">
              <a:solidFill>
                <a:schemeClr val="tx1"/>
              </a:solidFill>
            </a:endParaRPr>
          </a:p>
        </p:txBody>
      </p:sp>
    </p:spTree>
    <p:extLst>
      <p:ext uri="{BB962C8B-B14F-4D97-AF65-F5344CB8AC3E}">
        <p14:creationId xmlns="" xmlns:p14="http://schemas.microsoft.com/office/powerpoint/2010/main" val="4053826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xfrm>
            <a:off x="406400" y="696913"/>
            <a:ext cx="6197600" cy="3486150"/>
          </a:xfrm>
          <a:ln/>
        </p:spPr>
      </p:sp>
      <p:sp>
        <p:nvSpPr>
          <p:cNvPr id="1474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7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5457DB5-A98D-4094-90A8-121B3889AFB6}" type="slidenum">
              <a:rPr lang="en-US" altLang="en-US" sz="1200">
                <a:solidFill>
                  <a:schemeClr val="tx1"/>
                </a:solidFill>
              </a:rPr>
              <a:pPr eaLnBrk="1" hangingPunct="1"/>
              <a:t>32</a:t>
            </a:fld>
            <a:endParaRPr lang="en-US" altLang="en-US" sz="1200">
              <a:solidFill>
                <a:schemeClr val="tx1"/>
              </a:solidFill>
            </a:endParaRPr>
          </a:p>
        </p:txBody>
      </p:sp>
    </p:spTree>
    <p:extLst>
      <p:ext uri="{BB962C8B-B14F-4D97-AF65-F5344CB8AC3E}">
        <p14:creationId xmlns="" xmlns:p14="http://schemas.microsoft.com/office/powerpoint/2010/main" val="2128277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xfrm>
            <a:off x="406400" y="696913"/>
            <a:ext cx="6197600" cy="3486150"/>
          </a:xfrm>
          <a:ln/>
        </p:spPr>
      </p:sp>
      <p:sp>
        <p:nvSpPr>
          <p:cNvPr id="1484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84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16AFD0E9-EA88-425A-B7DE-ED7DFA8AB95B}" type="slidenum">
              <a:rPr lang="en-US" altLang="en-US" sz="1200">
                <a:solidFill>
                  <a:schemeClr val="tx1"/>
                </a:solidFill>
              </a:rPr>
              <a:pPr eaLnBrk="1" hangingPunct="1"/>
              <a:t>33</a:t>
            </a:fld>
            <a:endParaRPr lang="en-US" altLang="en-US" sz="1200">
              <a:solidFill>
                <a:schemeClr val="tx1"/>
              </a:solidFill>
            </a:endParaRPr>
          </a:p>
        </p:txBody>
      </p:sp>
    </p:spTree>
    <p:extLst>
      <p:ext uri="{BB962C8B-B14F-4D97-AF65-F5344CB8AC3E}">
        <p14:creationId xmlns="" xmlns:p14="http://schemas.microsoft.com/office/powerpoint/2010/main" val="4253600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xfrm>
            <a:off x="406400" y="696913"/>
            <a:ext cx="6197600" cy="3486150"/>
          </a:xfrm>
          <a:ln/>
        </p:spPr>
      </p:sp>
      <p:sp>
        <p:nvSpPr>
          <p:cNvPr id="1464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643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1BF0313-A622-4FFC-82C2-7672688A5041}" type="slidenum">
              <a:rPr lang="en-US" altLang="en-US" sz="1200">
                <a:solidFill>
                  <a:schemeClr val="tx1"/>
                </a:solidFill>
              </a:rPr>
              <a:pPr eaLnBrk="1" hangingPunct="1"/>
              <a:t>36</a:t>
            </a:fld>
            <a:endParaRPr lang="en-US" altLang="en-US" sz="1200">
              <a:solidFill>
                <a:schemeClr val="tx1"/>
              </a:solidFill>
            </a:endParaRPr>
          </a:p>
        </p:txBody>
      </p:sp>
    </p:spTree>
    <p:extLst>
      <p:ext uri="{BB962C8B-B14F-4D97-AF65-F5344CB8AC3E}">
        <p14:creationId xmlns="" xmlns:p14="http://schemas.microsoft.com/office/powerpoint/2010/main" val="3321551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xfrm>
            <a:off x="406400" y="696913"/>
            <a:ext cx="6197600" cy="3486150"/>
          </a:xfrm>
          <a:ln/>
        </p:spPr>
      </p:sp>
      <p:sp>
        <p:nvSpPr>
          <p:cNvPr id="1464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643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1BF0313-A622-4FFC-82C2-7672688A5041}" type="slidenum">
              <a:rPr lang="en-US" altLang="en-US" sz="1200">
                <a:solidFill>
                  <a:schemeClr val="tx1"/>
                </a:solidFill>
              </a:rPr>
              <a:pPr eaLnBrk="1" hangingPunct="1"/>
              <a:t>37</a:t>
            </a:fld>
            <a:endParaRPr lang="en-US" altLang="en-US" sz="1200">
              <a:solidFill>
                <a:schemeClr val="tx1"/>
              </a:solidFill>
            </a:endParaRPr>
          </a:p>
        </p:txBody>
      </p:sp>
    </p:spTree>
    <p:extLst>
      <p:ext uri="{BB962C8B-B14F-4D97-AF65-F5344CB8AC3E}">
        <p14:creationId xmlns="" xmlns:p14="http://schemas.microsoft.com/office/powerpoint/2010/main" val="847301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xfrm>
            <a:off x="406400" y="696913"/>
            <a:ext cx="6197600" cy="3486150"/>
          </a:xfrm>
          <a:ln/>
        </p:spPr>
      </p:sp>
      <p:sp>
        <p:nvSpPr>
          <p:cNvPr id="1495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95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1D9E0226-CC7D-4D3D-BF2F-B8CB136E6E1C}" type="slidenum">
              <a:rPr lang="en-US" altLang="en-US" sz="1200">
                <a:solidFill>
                  <a:schemeClr val="tx1"/>
                </a:solidFill>
              </a:rPr>
              <a:pPr eaLnBrk="1" hangingPunct="1"/>
              <a:t>38</a:t>
            </a:fld>
            <a:endParaRPr lang="en-US" altLang="en-US" sz="1200">
              <a:solidFill>
                <a:schemeClr val="tx1"/>
              </a:solidFill>
            </a:endParaRPr>
          </a:p>
        </p:txBody>
      </p:sp>
    </p:spTree>
    <p:extLst>
      <p:ext uri="{BB962C8B-B14F-4D97-AF65-F5344CB8AC3E}">
        <p14:creationId xmlns="" xmlns:p14="http://schemas.microsoft.com/office/powerpoint/2010/main" val="1471785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xfrm>
            <a:off x="406400" y="696913"/>
            <a:ext cx="6197600" cy="3486150"/>
          </a:xfrm>
          <a:ln/>
        </p:spPr>
      </p:sp>
      <p:sp>
        <p:nvSpPr>
          <p:cNvPr id="1495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495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1D9E0226-CC7D-4D3D-BF2F-B8CB136E6E1C}" type="slidenum">
              <a:rPr lang="en-US" altLang="en-US" sz="1200">
                <a:solidFill>
                  <a:schemeClr val="tx1"/>
                </a:solidFill>
              </a:rPr>
              <a:pPr eaLnBrk="1" hangingPunct="1"/>
              <a:t>39</a:t>
            </a:fld>
            <a:endParaRPr lang="en-US" altLang="en-US" sz="1200">
              <a:solidFill>
                <a:schemeClr val="tx1"/>
              </a:solidFill>
            </a:endParaRPr>
          </a:p>
        </p:txBody>
      </p:sp>
    </p:spTree>
    <p:extLst>
      <p:ext uri="{BB962C8B-B14F-4D97-AF65-F5344CB8AC3E}">
        <p14:creationId xmlns="" xmlns:p14="http://schemas.microsoft.com/office/powerpoint/2010/main" val="1200965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xfrm>
            <a:off x="406400" y="696913"/>
            <a:ext cx="6197600" cy="3486150"/>
          </a:xfrm>
          <a:ln/>
        </p:spPr>
      </p:sp>
      <p:sp>
        <p:nvSpPr>
          <p:cNvPr id="1505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05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F01A9CB8-048C-4F5F-9C89-02748922A775}" type="slidenum">
              <a:rPr lang="en-US" altLang="en-US" sz="1200">
                <a:solidFill>
                  <a:schemeClr val="tx1"/>
                </a:solidFill>
              </a:rPr>
              <a:pPr eaLnBrk="1" hangingPunct="1"/>
              <a:t>43</a:t>
            </a:fld>
            <a:endParaRPr lang="en-US" altLang="en-US" sz="1200">
              <a:solidFill>
                <a:schemeClr val="tx1"/>
              </a:solidFill>
            </a:endParaRPr>
          </a:p>
        </p:txBody>
      </p:sp>
    </p:spTree>
    <p:extLst>
      <p:ext uri="{BB962C8B-B14F-4D97-AF65-F5344CB8AC3E}">
        <p14:creationId xmlns="" xmlns:p14="http://schemas.microsoft.com/office/powerpoint/2010/main" val="1384923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xfrm>
            <a:off x="406400" y="696913"/>
            <a:ext cx="6197600" cy="3486150"/>
          </a:xfrm>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36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F60EAA7-E57C-4F13-9126-D28FF5DE480A}" type="slidenum">
              <a:rPr lang="en-US" altLang="en-US" sz="1200">
                <a:solidFill>
                  <a:schemeClr val="tx1"/>
                </a:solidFill>
              </a:rPr>
              <a:pPr eaLnBrk="1" hangingPunct="1"/>
              <a:t>45</a:t>
            </a:fld>
            <a:endParaRPr lang="en-US" altLang="en-US" sz="1200">
              <a:solidFill>
                <a:schemeClr val="tx1"/>
              </a:solidFill>
            </a:endParaRPr>
          </a:p>
        </p:txBody>
      </p:sp>
    </p:spTree>
    <p:extLst>
      <p:ext uri="{BB962C8B-B14F-4D97-AF65-F5344CB8AC3E}">
        <p14:creationId xmlns="" xmlns:p14="http://schemas.microsoft.com/office/powerpoint/2010/main" val="14377325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xfrm>
            <a:off x="406400" y="696913"/>
            <a:ext cx="6197600" cy="3486150"/>
          </a:xfrm>
          <a:ln/>
        </p:spPr>
      </p:sp>
      <p:sp>
        <p:nvSpPr>
          <p:cNvPr id="1546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46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3021CE6-B7E8-40FE-BFD0-0DE166654283}" type="slidenum">
              <a:rPr lang="en-US" altLang="en-US" sz="1200">
                <a:solidFill>
                  <a:schemeClr val="tx1"/>
                </a:solidFill>
              </a:rPr>
              <a:pPr eaLnBrk="1" hangingPunct="1"/>
              <a:t>46</a:t>
            </a:fld>
            <a:endParaRPr lang="en-US" altLang="en-US" sz="1200">
              <a:solidFill>
                <a:schemeClr val="tx1"/>
              </a:solidFill>
            </a:endParaRPr>
          </a:p>
        </p:txBody>
      </p:sp>
    </p:spTree>
    <p:extLst>
      <p:ext uri="{BB962C8B-B14F-4D97-AF65-F5344CB8AC3E}">
        <p14:creationId xmlns="" xmlns:p14="http://schemas.microsoft.com/office/powerpoint/2010/main" val="1014809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xfrm>
            <a:off x="406400" y="696913"/>
            <a:ext cx="6197600" cy="3486150"/>
          </a:xfrm>
          <a:ln/>
        </p:spPr>
      </p:sp>
      <p:sp>
        <p:nvSpPr>
          <p:cNvPr id="1556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56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9B758CE8-87B8-4877-9833-EB712B14DDAD}" type="slidenum">
              <a:rPr lang="en-US" altLang="en-US" sz="1200">
                <a:solidFill>
                  <a:schemeClr val="tx1"/>
                </a:solidFill>
              </a:rPr>
              <a:pPr eaLnBrk="1" hangingPunct="1"/>
              <a:t>48</a:t>
            </a:fld>
            <a:endParaRPr lang="en-US" altLang="en-US" sz="1200">
              <a:solidFill>
                <a:schemeClr val="tx1"/>
              </a:solidFill>
            </a:endParaRPr>
          </a:p>
        </p:txBody>
      </p:sp>
    </p:spTree>
    <p:extLst>
      <p:ext uri="{BB962C8B-B14F-4D97-AF65-F5344CB8AC3E}">
        <p14:creationId xmlns="" xmlns:p14="http://schemas.microsoft.com/office/powerpoint/2010/main" val="436458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xfrm>
            <a:off x="406400" y="696913"/>
            <a:ext cx="6197600" cy="3486150"/>
          </a:xfrm>
          <a:ln/>
        </p:spPr>
      </p:sp>
      <p:sp>
        <p:nvSpPr>
          <p:cNvPr id="1566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66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C738F01-730D-44A3-AAF5-FAD79D80BD90}" type="slidenum">
              <a:rPr lang="en-US" altLang="en-US" sz="1200">
                <a:solidFill>
                  <a:schemeClr val="tx1"/>
                </a:solidFill>
              </a:rPr>
              <a:pPr eaLnBrk="1" hangingPunct="1"/>
              <a:t>50</a:t>
            </a:fld>
            <a:endParaRPr lang="en-US" altLang="en-US" sz="1200">
              <a:solidFill>
                <a:schemeClr val="tx1"/>
              </a:solidFill>
            </a:endParaRPr>
          </a:p>
        </p:txBody>
      </p:sp>
    </p:spTree>
    <p:extLst>
      <p:ext uri="{BB962C8B-B14F-4D97-AF65-F5344CB8AC3E}">
        <p14:creationId xmlns="" xmlns:p14="http://schemas.microsoft.com/office/powerpoint/2010/main" val="21064537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xfrm>
            <a:off x="406400" y="696913"/>
            <a:ext cx="6197600" cy="3486150"/>
          </a:xfrm>
          <a:ln/>
        </p:spPr>
      </p:sp>
      <p:sp>
        <p:nvSpPr>
          <p:cNvPr id="1566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66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C738F01-730D-44A3-AAF5-FAD79D80BD90}" type="slidenum">
              <a:rPr lang="en-US" altLang="en-US" sz="1200">
                <a:solidFill>
                  <a:schemeClr val="tx1"/>
                </a:solidFill>
              </a:rPr>
              <a:pPr eaLnBrk="1" hangingPunct="1"/>
              <a:t>51</a:t>
            </a:fld>
            <a:endParaRPr lang="en-US" altLang="en-US" sz="1200">
              <a:solidFill>
                <a:schemeClr val="tx1"/>
              </a:solidFill>
            </a:endParaRPr>
          </a:p>
        </p:txBody>
      </p:sp>
    </p:spTree>
    <p:extLst>
      <p:ext uri="{BB962C8B-B14F-4D97-AF65-F5344CB8AC3E}">
        <p14:creationId xmlns="" xmlns:p14="http://schemas.microsoft.com/office/powerpoint/2010/main" val="32423913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xfrm>
            <a:off x="406400" y="696913"/>
            <a:ext cx="6197600" cy="3486150"/>
          </a:xfrm>
          <a:ln/>
        </p:spPr>
      </p:sp>
      <p:sp>
        <p:nvSpPr>
          <p:cNvPr id="1566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66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C738F01-730D-44A3-AAF5-FAD79D80BD90}" type="slidenum">
              <a:rPr lang="en-US" altLang="en-US" sz="1200">
                <a:solidFill>
                  <a:schemeClr val="tx1"/>
                </a:solidFill>
              </a:rPr>
              <a:pPr eaLnBrk="1" hangingPunct="1"/>
              <a:t>53</a:t>
            </a:fld>
            <a:endParaRPr lang="en-US" altLang="en-US" sz="1200">
              <a:solidFill>
                <a:schemeClr val="tx1"/>
              </a:solidFill>
            </a:endParaRPr>
          </a:p>
        </p:txBody>
      </p:sp>
    </p:spTree>
    <p:extLst>
      <p:ext uri="{BB962C8B-B14F-4D97-AF65-F5344CB8AC3E}">
        <p14:creationId xmlns="" xmlns:p14="http://schemas.microsoft.com/office/powerpoint/2010/main" val="3335963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xfrm>
            <a:off x="406400" y="696913"/>
            <a:ext cx="6197600" cy="3486150"/>
          </a:xfrm>
          <a:ln/>
        </p:spPr>
      </p:sp>
      <p:sp>
        <p:nvSpPr>
          <p:cNvPr id="1566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66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C738F01-730D-44A3-AAF5-FAD79D80BD90}" type="slidenum">
              <a:rPr lang="en-US" altLang="en-US" sz="1200">
                <a:solidFill>
                  <a:schemeClr val="tx1"/>
                </a:solidFill>
              </a:rPr>
              <a:pPr eaLnBrk="1" hangingPunct="1"/>
              <a:t>54</a:t>
            </a:fld>
            <a:endParaRPr lang="en-US" altLang="en-US" sz="1200">
              <a:solidFill>
                <a:schemeClr val="tx1"/>
              </a:solidFill>
            </a:endParaRPr>
          </a:p>
        </p:txBody>
      </p:sp>
    </p:spTree>
    <p:extLst>
      <p:ext uri="{BB962C8B-B14F-4D97-AF65-F5344CB8AC3E}">
        <p14:creationId xmlns="" xmlns:p14="http://schemas.microsoft.com/office/powerpoint/2010/main" val="4635171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xfrm>
            <a:off x="406400" y="696913"/>
            <a:ext cx="6197600" cy="3486150"/>
          </a:xfrm>
          <a:ln/>
        </p:spPr>
      </p:sp>
      <p:sp>
        <p:nvSpPr>
          <p:cNvPr id="1566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66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C738F01-730D-44A3-AAF5-FAD79D80BD90}" type="slidenum">
              <a:rPr lang="en-US" altLang="en-US" sz="1200">
                <a:solidFill>
                  <a:schemeClr val="tx1"/>
                </a:solidFill>
              </a:rPr>
              <a:pPr eaLnBrk="1" hangingPunct="1"/>
              <a:t>58</a:t>
            </a:fld>
            <a:endParaRPr lang="en-US" altLang="en-US" sz="1200">
              <a:solidFill>
                <a:schemeClr val="tx1"/>
              </a:solidFill>
            </a:endParaRPr>
          </a:p>
        </p:txBody>
      </p:sp>
    </p:spTree>
    <p:extLst>
      <p:ext uri="{BB962C8B-B14F-4D97-AF65-F5344CB8AC3E}">
        <p14:creationId xmlns="" xmlns:p14="http://schemas.microsoft.com/office/powerpoint/2010/main" val="136365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xfrm>
            <a:off x="406400" y="696913"/>
            <a:ext cx="6197600" cy="3486150"/>
          </a:xfrm>
          <a:ln/>
        </p:spPr>
      </p:sp>
      <p:sp>
        <p:nvSpPr>
          <p:cNvPr id="1576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77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5F6CE84-5EA3-4F02-ACC0-B28C8B665F5F}" type="slidenum">
              <a:rPr lang="en-US" altLang="en-US" sz="1200">
                <a:solidFill>
                  <a:schemeClr val="tx1"/>
                </a:solidFill>
              </a:rPr>
              <a:pPr eaLnBrk="1" hangingPunct="1"/>
              <a:t>60</a:t>
            </a:fld>
            <a:endParaRPr lang="en-US" altLang="en-US" sz="1200">
              <a:solidFill>
                <a:schemeClr val="tx1"/>
              </a:solidFill>
            </a:endParaRPr>
          </a:p>
        </p:txBody>
      </p:sp>
    </p:spTree>
    <p:extLst>
      <p:ext uri="{BB962C8B-B14F-4D97-AF65-F5344CB8AC3E}">
        <p14:creationId xmlns="" xmlns:p14="http://schemas.microsoft.com/office/powerpoint/2010/main" val="174184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xfrm>
            <a:off x="406400" y="696913"/>
            <a:ext cx="6197600" cy="3486150"/>
          </a:xfrm>
          <a:ln/>
        </p:spPr>
      </p:sp>
      <p:sp>
        <p:nvSpPr>
          <p:cNvPr id="1576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77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5F6CE84-5EA3-4F02-ACC0-B28C8B665F5F}" type="slidenum">
              <a:rPr lang="en-US" altLang="en-US" sz="1200">
                <a:solidFill>
                  <a:schemeClr val="tx1"/>
                </a:solidFill>
              </a:rPr>
              <a:pPr eaLnBrk="1" hangingPunct="1"/>
              <a:t>61</a:t>
            </a:fld>
            <a:endParaRPr lang="en-US" altLang="en-US" sz="1200">
              <a:solidFill>
                <a:schemeClr val="tx1"/>
              </a:solidFill>
            </a:endParaRPr>
          </a:p>
        </p:txBody>
      </p:sp>
    </p:spTree>
    <p:extLst>
      <p:ext uri="{BB962C8B-B14F-4D97-AF65-F5344CB8AC3E}">
        <p14:creationId xmlns="" xmlns:p14="http://schemas.microsoft.com/office/powerpoint/2010/main" val="25075265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xfrm>
            <a:off x="406400" y="696913"/>
            <a:ext cx="6197600" cy="3486150"/>
          </a:xfrm>
          <a:ln/>
        </p:spPr>
      </p:sp>
      <p:sp>
        <p:nvSpPr>
          <p:cNvPr id="1576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77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5F6CE84-5EA3-4F02-ACC0-B28C8B665F5F}" type="slidenum">
              <a:rPr lang="en-US" altLang="en-US" sz="1200">
                <a:solidFill>
                  <a:schemeClr val="tx1"/>
                </a:solidFill>
              </a:rPr>
              <a:pPr eaLnBrk="1" hangingPunct="1"/>
              <a:t>62</a:t>
            </a:fld>
            <a:endParaRPr lang="en-US" altLang="en-US" sz="1200">
              <a:solidFill>
                <a:schemeClr val="tx1"/>
              </a:solidFill>
            </a:endParaRPr>
          </a:p>
        </p:txBody>
      </p:sp>
    </p:spTree>
    <p:extLst>
      <p:ext uri="{BB962C8B-B14F-4D97-AF65-F5344CB8AC3E}">
        <p14:creationId xmlns="" xmlns:p14="http://schemas.microsoft.com/office/powerpoint/2010/main" val="19311153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xfrm>
            <a:off x="406400" y="696913"/>
            <a:ext cx="6197600" cy="3486150"/>
          </a:xfrm>
          <a:ln/>
        </p:spPr>
      </p:sp>
      <p:sp>
        <p:nvSpPr>
          <p:cNvPr id="158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87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B00C0CAD-5DA2-42FC-B8B7-0A2CC92009E1}" type="slidenum">
              <a:rPr lang="en-US" altLang="en-US" sz="1200">
                <a:solidFill>
                  <a:schemeClr val="tx1"/>
                </a:solidFill>
              </a:rPr>
              <a:pPr eaLnBrk="1" hangingPunct="1"/>
              <a:t>63</a:t>
            </a:fld>
            <a:endParaRPr lang="en-US" altLang="en-US" sz="1200">
              <a:solidFill>
                <a:schemeClr val="tx1"/>
              </a:solidFill>
            </a:endParaRPr>
          </a:p>
        </p:txBody>
      </p:sp>
    </p:spTree>
    <p:extLst>
      <p:ext uri="{BB962C8B-B14F-4D97-AF65-F5344CB8AC3E}">
        <p14:creationId xmlns="" xmlns:p14="http://schemas.microsoft.com/office/powerpoint/2010/main" val="27491321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xfrm>
            <a:off x="406400" y="696913"/>
            <a:ext cx="6197600" cy="3486150"/>
          </a:xfrm>
          <a:ln/>
        </p:spPr>
      </p:sp>
      <p:sp>
        <p:nvSpPr>
          <p:cNvPr id="158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87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B00C0CAD-5DA2-42FC-B8B7-0A2CC92009E1}" type="slidenum">
              <a:rPr lang="en-US" altLang="en-US" sz="1200">
                <a:solidFill>
                  <a:schemeClr val="tx1"/>
                </a:solidFill>
              </a:rPr>
              <a:pPr eaLnBrk="1" hangingPunct="1"/>
              <a:t>64</a:t>
            </a:fld>
            <a:endParaRPr lang="en-US" altLang="en-US" sz="1200">
              <a:solidFill>
                <a:schemeClr val="tx1"/>
              </a:solidFill>
            </a:endParaRPr>
          </a:p>
        </p:txBody>
      </p:sp>
    </p:spTree>
    <p:extLst>
      <p:ext uri="{BB962C8B-B14F-4D97-AF65-F5344CB8AC3E}">
        <p14:creationId xmlns="" xmlns:p14="http://schemas.microsoft.com/office/powerpoint/2010/main" val="35596977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xfrm>
            <a:off x="406400" y="696913"/>
            <a:ext cx="6197600" cy="3486150"/>
          </a:xfrm>
          <a:ln/>
        </p:spPr>
      </p:sp>
      <p:sp>
        <p:nvSpPr>
          <p:cNvPr id="158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87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B00C0CAD-5DA2-42FC-B8B7-0A2CC92009E1}" type="slidenum">
              <a:rPr lang="en-US" altLang="en-US" sz="1200">
                <a:solidFill>
                  <a:schemeClr val="tx1"/>
                </a:solidFill>
              </a:rPr>
              <a:pPr eaLnBrk="1" hangingPunct="1"/>
              <a:t>65</a:t>
            </a:fld>
            <a:endParaRPr lang="en-US" altLang="en-US" sz="1200">
              <a:solidFill>
                <a:schemeClr val="tx1"/>
              </a:solidFill>
            </a:endParaRPr>
          </a:p>
        </p:txBody>
      </p:sp>
    </p:spTree>
    <p:extLst>
      <p:ext uri="{BB962C8B-B14F-4D97-AF65-F5344CB8AC3E}">
        <p14:creationId xmlns="" xmlns:p14="http://schemas.microsoft.com/office/powerpoint/2010/main" val="39006023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xfrm>
            <a:off x="406400" y="696913"/>
            <a:ext cx="6197600" cy="3486150"/>
          </a:xfrm>
          <a:ln/>
        </p:spPr>
      </p:sp>
      <p:sp>
        <p:nvSpPr>
          <p:cNvPr id="15974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974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65488DD-EEF2-45AC-9CD4-768A08F7D0EB}" type="slidenum">
              <a:rPr lang="en-US" altLang="en-US" sz="1200">
                <a:solidFill>
                  <a:schemeClr val="tx1"/>
                </a:solidFill>
              </a:rPr>
              <a:pPr eaLnBrk="1" hangingPunct="1"/>
              <a:t>66</a:t>
            </a:fld>
            <a:endParaRPr lang="en-US" altLang="en-US" sz="1200">
              <a:solidFill>
                <a:schemeClr val="tx1"/>
              </a:solidFill>
            </a:endParaRPr>
          </a:p>
        </p:txBody>
      </p:sp>
    </p:spTree>
    <p:extLst>
      <p:ext uri="{BB962C8B-B14F-4D97-AF65-F5344CB8AC3E}">
        <p14:creationId xmlns="" xmlns:p14="http://schemas.microsoft.com/office/powerpoint/2010/main" val="28094764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xfrm>
            <a:off x="406400" y="696913"/>
            <a:ext cx="6197600" cy="3486150"/>
          </a:xfrm>
          <a:ln/>
        </p:spPr>
      </p:sp>
      <p:sp>
        <p:nvSpPr>
          <p:cNvPr id="160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0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DA03DCC-D9D0-4A62-83D7-81EDF3C6A4F3}" type="slidenum">
              <a:rPr lang="en-US" altLang="en-US" sz="1200">
                <a:solidFill>
                  <a:schemeClr val="tx1"/>
                </a:solidFill>
              </a:rPr>
              <a:pPr eaLnBrk="1" hangingPunct="1"/>
              <a:t>69</a:t>
            </a:fld>
            <a:endParaRPr lang="en-US" altLang="en-US" sz="1200">
              <a:solidFill>
                <a:schemeClr val="tx1"/>
              </a:solidFill>
            </a:endParaRPr>
          </a:p>
        </p:txBody>
      </p:sp>
    </p:spTree>
    <p:extLst>
      <p:ext uri="{BB962C8B-B14F-4D97-AF65-F5344CB8AC3E}">
        <p14:creationId xmlns="" xmlns:p14="http://schemas.microsoft.com/office/powerpoint/2010/main" val="2132808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xfrm>
            <a:off x="406400" y="696913"/>
            <a:ext cx="6197600" cy="3486150"/>
          </a:xfrm>
          <a:ln/>
        </p:spPr>
      </p:sp>
      <p:sp>
        <p:nvSpPr>
          <p:cNvPr id="160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0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DA03DCC-D9D0-4A62-83D7-81EDF3C6A4F3}" type="slidenum">
              <a:rPr lang="en-US" altLang="en-US" sz="1200">
                <a:solidFill>
                  <a:schemeClr val="tx1"/>
                </a:solidFill>
              </a:rPr>
              <a:pPr eaLnBrk="1" hangingPunct="1"/>
              <a:t>74</a:t>
            </a:fld>
            <a:endParaRPr lang="en-US" altLang="en-US" sz="1200">
              <a:solidFill>
                <a:schemeClr val="tx1"/>
              </a:solidFill>
            </a:endParaRPr>
          </a:p>
        </p:txBody>
      </p:sp>
    </p:spTree>
    <p:extLst>
      <p:ext uri="{BB962C8B-B14F-4D97-AF65-F5344CB8AC3E}">
        <p14:creationId xmlns="" xmlns:p14="http://schemas.microsoft.com/office/powerpoint/2010/main" val="18224028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xfrm>
            <a:off x="406400" y="696913"/>
            <a:ext cx="6197600" cy="3486150"/>
          </a:xfrm>
          <a:ln/>
        </p:spPr>
      </p:sp>
      <p:sp>
        <p:nvSpPr>
          <p:cNvPr id="160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0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DA03DCC-D9D0-4A62-83D7-81EDF3C6A4F3}" type="slidenum">
              <a:rPr lang="en-US" altLang="en-US" sz="1200">
                <a:solidFill>
                  <a:schemeClr val="tx1"/>
                </a:solidFill>
              </a:rPr>
              <a:pPr eaLnBrk="1" hangingPunct="1"/>
              <a:t>75</a:t>
            </a:fld>
            <a:endParaRPr lang="en-US" altLang="en-US" sz="1200">
              <a:solidFill>
                <a:schemeClr val="tx1"/>
              </a:solidFill>
            </a:endParaRPr>
          </a:p>
        </p:txBody>
      </p:sp>
    </p:spTree>
    <p:extLst>
      <p:ext uri="{BB962C8B-B14F-4D97-AF65-F5344CB8AC3E}">
        <p14:creationId xmlns="" xmlns:p14="http://schemas.microsoft.com/office/powerpoint/2010/main" val="33208740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xfrm>
            <a:off x="406400" y="696913"/>
            <a:ext cx="6197600" cy="3486150"/>
          </a:xfrm>
          <a:ln/>
        </p:spPr>
      </p:sp>
      <p:sp>
        <p:nvSpPr>
          <p:cNvPr id="160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0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DA03DCC-D9D0-4A62-83D7-81EDF3C6A4F3}" type="slidenum">
              <a:rPr lang="en-US" altLang="en-US" sz="1200">
                <a:solidFill>
                  <a:schemeClr val="tx1"/>
                </a:solidFill>
              </a:rPr>
              <a:pPr eaLnBrk="1" hangingPunct="1"/>
              <a:t>76</a:t>
            </a:fld>
            <a:endParaRPr lang="en-US" altLang="en-US" sz="1200">
              <a:solidFill>
                <a:schemeClr val="tx1"/>
              </a:solidFill>
            </a:endParaRPr>
          </a:p>
        </p:txBody>
      </p:sp>
    </p:spTree>
    <p:extLst>
      <p:ext uri="{BB962C8B-B14F-4D97-AF65-F5344CB8AC3E}">
        <p14:creationId xmlns="" xmlns:p14="http://schemas.microsoft.com/office/powerpoint/2010/main" val="25062443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xfrm>
            <a:off x="406400" y="696913"/>
            <a:ext cx="6197600" cy="3486150"/>
          </a:xfrm>
          <a:ln/>
        </p:spPr>
      </p:sp>
      <p:sp>
        <p:nvSpPr>
          <p:cNvPr id="164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4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7FBA802-BFEA-4788-96D7-5EA99B8F0EEC}" type="slidenum">
              <a:rPr lang="en-US" altLang="en-US" sz="1200">
                <a:solidFill>
                  <a:schemeClr val="tx1"/>
                </a:solidFill>
              </a:rPr>
              <a:pPr eaLnBrk="1" hangingPunct="1"/>
              <a:t>77</a:t>
            </a:fld>
            <a:endParaRPr lang="en-US" altLang="en-US" sz="1200">
              <a:solidFill>
                <a:schemeClr val="tx1"/>
              </a:solidFill>
            </a:endParaRPr>
          </a:p>
        </p:txBody>
      </p:sp>
    </p:spTree>
    <p:extLst>
      <p:ext uri="{BB962C8B-B14F-4D97-AF65-F5344CB8AC3E}">
        <p14:creationId xmlns="" xmlns:p14="http://schemas.microsoft.com/office/powerpoint/2010/main" val="38194587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xfrm>
            <a:off x="406400" y="696913"/>
            <a:ext cx="6197600" cy="3486150"/>
          </a:xfrm>
          <a:ln/>
        </p:spPr>
      </p:sp>
      <p:sp>
        <p:nvSpPr>
          <p:cNvPr id="1658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58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9FF030AF-0C1D-4975-AFF0-080049B72A33}" type="slidenum">
              <a:rPr lang="en-US" altLang="en-US" sz="1200">
                <a:solidFill>
                  <a:schemeClr val="tx1"/>
                </a:solidFill>
              </a:rPr>
              <a:pPr eaLnBrk="1" hangingPunct="1"/>
              <a:t>86</a:t>
            </a:fld>
            <a:endParaRPr lang="en-US" altLang="en-US" sz="1200">
              <a:solidFill>
                <a:schemeClr val="tx1"/>
              </a:solidFill>
            </a:endParaRPr>
          </a:p>
        </p:txBody>
      </p:sp>
    </p:spTree>
    <p:extLst>
      <p:ext uri="{BB962C8B-B14F-4D97-AF65-F5344CB8AC3E}">
        <p14:creationId xmlns="" xmlns:p14="http://schemas.microsoft.com/office/powerpoint/2010/main" val="23098237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xfrm>
            <a:off x="406400" y="696913"/>
            <a:ext cx="6197600" cy="3486150"/>
          </a:xfrm>
          <a:ln/>
        </p:spPr>
      </p:sp>
      <p:sp>
        <p:nvSpPr>
          <p:cNvPr id="1669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69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14DF9235-6370-4700-9E26-9D3C8BCD4361}" type="slidenum">
              <a:rPr lang="en-US" altLang="en-US" sz="1200">
                <a:solidFill>
                  <a:schemeClr val="tx1"/>
                </a:solidFill>
              </a:rPr>
              <a:pPr eaLnBrk="1" hangingPunct="1"/>
              <a:t>87</a:t>
            </a:fld>
            <a:endParaRPr lang="en-US" altLang="en-US" sz="1200">
              <a:solidFill>
                <a:schemeClr val="tx1"/>
              </a:solidFill>
            </a:endParaRPr>
          </a:p>
        </p:txBody>
      </p:sp>
    </p:spTree>
    <p:extLst>
      <p:ext uri="{BB962C8B-B14F-4D97-AF65-F5344CB8AC3E}">
        <p14:creationId xmlns="" xmlns:p14="http://schemas.microsoft.com/office/powerpoint/2010/main" val="37037363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xfrm>
            <a:off x="406400" y="696913"/>
            <a:ext cx="6197600" cy="3486150"/>
          </a:xfrm>
          <a:ln/>
        </p:spPr>
      </p:sp>
      <p:sp>
        <p:nvSpPr>
          <p:cNvPr id="1679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794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1A2DD25-8818-4E81-8035-C704A540105B}" type="slidenum">
              <a:rPr lang="en-US" altLang="en-US" sz="1200">
                <a:solidFill>
                  <a:schemeClr val="tx1"/>
                </a:solidFill>
              </a:rPr>
              <a:pPr eaLnBrk="1" hangingPunct="1"/>
              <a:t>89</a:t>
            </a:fld>
            <a:endParaRPr lang="en-US" altLang="en-US" sz="1200">
              <a:solidFill>
                <a:schemeClr val="tx1"/>
              </a:solidFill>
            </a:endParaRPr>
          </a:p>
        </p:txBody>
      </p:sp>
    </p:spTree>
    <p:extLst>
      <p:ext uri="{BB962C8B-B14F-4D97-AF65-F5344CB8AC3E}">
        <p14:creationId xmlns="" xmlns:p14="http://schemas.microsoft.com/office/powerpoint/2010/main" val="40082111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xfrm>
            <a:off x="406400" y="696913"/>
            <a:ext cx="6197600" cy="3486150"/>
          </a:xfrm>
          <a:ln/>
        </p:spPr>
      </p:sp>
      <p:sp>
        <p:nvSpPr>
          <p:cNvPr id="1689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89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55AB55D-BFED-4BA2-86E0-1D9F5E6C3E25}" type="slidenum">
              <a:rPr lang="en-US" altLang="en-US" sz="1200">
                <a:solidFill>
                  <a:schemeClr val="tx1"/>
                </a:solidFill>
              </a:rPr>
              <a:pPr eaLnBrk="1" hangingPunct="1"/>
              <a:t>90</a:t>
            </a:fld>
            <a:endParaRPr lang="en-US" altLang="en-US" sz="1200">
              <a:solidFill>
                <a:schemeClr val="tx1"/>
              </a:solidFill>
            </a:endParaRPr>
          </a:p>
        </p:txBody>
      </p:sp>
    </p:spTree>
    <p:extLst>
      <p:ext uri="{BB962C8B-B14F-4D97-AF65-F5344CB8AC3E}">
        <p14:creationId xmlns="" xmlns:p14="http://schemas.microsoft.com/office/powerpoint/2010/main" val="30521731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xfrm>
            <a:off x="406400" y="696913"/>
            <a:ext cx="6197600" cy="3486150"/>
          </a:xfrm>
          <a:ln/>
        </p:spPr>
      </p:sp>
      <p:sp>
        <p:nvSpPr>
          <p:cNvPr id="1689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89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55AB55D-BFED-4BA2-86E0-1D9F5E6C3E25}" type="slidenum">
              <a:rPr lang="en-US" altLang="en-US" sz="1200">
                <a:solidFill>
                  <a:schemeClr val="tx1"/>
                </a:solidFill>
              </a:rPr>
              <a:pPr eaLnBrk="1" hangingPunct="1"/>
              <a:t>91</a:t>
            </a:fld>
            <a:endParaRPr lang="en-US" altLang="en-US" sz="1200">
              <a:solidFill>
                <a:schemeClr val="tx1"/>
              </a:solidFill>
            </a:endParaRPr>
          </a:p>
        </p:txBody>
      </p:sp>
    </p:spTree>
    <p:extLst>
      <p:ext uri="{BB962C8B-B14F-4D97-AF65-F5344CB8AC3E}">
        <p14:creationId xmlns="" xmlns:p14="http://schemas.microsoft.com/office/powerpoint/2010/main" val="42786975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97</a:t>
            </a:fld>
            <a:endParaRPr lang="en-US" altLang="en-US" sz="1200">
              <a:solidFill>
                <a:schemeClr val="tx1"/>
              </a:solidFill>
            </a:endParaRPr>
          </a:p>
        </p:txBody>
      </p:sp>
    </p:spTree>
    <p:extLst>
      <p:ext uri="{BB962C8B-B14F-4D97-AF65-F5344CB8AC3E}">
        <p14:creationId xmlns="" xmlns:p14="http://schemas.microsoft.com/office/powerpoint/2010/main" val="38467692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98</a:t>
            </a:fld>
            <a:endParaRPr lang="en-US" altLang="en-US" sz="1200">
              <a:solidFill>
                <a:schemeClr val="tx1"/>
              </a:solidFill>
            </a:endParaRPr>
          </a:p>
        </p:txBody>
      </p:sp>
    </p:spTree>
    <p:extLst>
      <p:ext uri="{BB962C8B-B14F-4D97-AF65-F5344CB8AC3E}">
        <p14:creationId xmlns="" xmlns:p14="http://schemas.microsoft.com/office/powerpoint/2010/main" val="4966044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99</a:t>
            </a:fld>
            <a:endParaRPr lang="en-US" altLang="en-US" sz="1200">
              <a:solidFill>
                <a:schemeClr val="tx1"/>
              </a:solidFill>
            </a:endParaRPr>
          </a:p>
        </p:txBody>
      </p:sp>
    </p:spTree>
    <p:extLst>
      <p:ext uri="{BB962C8B-B14F-4D97-AF65-F5344CB8AC3E}">
        <p14:creationId xmlns="" xmlns:p14="http://schemas.microsoft.com/office/powerpoint/2010/main" val="41076285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100</a:t>
            </a:fld>
            <a:endParaRPr lang="en-US" altLang="en-US" sz="1200">
              <a:solidFill>
                <a:schemeClr val="tx1"/>
              </a:solidFill>
            </a:endParaRPr>
          </a:p>
        </p:txBody>
      </p:sp>
    </p:spTree>
    <p:extLst>
      <p:ext uri="{BB962C8B-B14F-4D97-AF65-F5344CB8AC3E}">
        <p14:creationId xmlns="" xmlns:p14="http://schemas.microsoft.com/office/powerpoint/2010/main" val="13152729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101</a:t>
            </a:fld>
            <a:endParaRPr lang="en-US" altLang="en-US" sz="1200">
              <a:solidFill>
                <a:schemeClr val="tx1"/>
              </a:solidFill>
            </a:endParaRPr>
          </a:p>
        </p:txBody>
      </p:sp>
    </p:spTree>
    <p:extLst>
      <p:ext uri="{BB962C8B-B14F-4D97-AF65-F5344CB8AC3E}">
        <p14:creationId xmlns="" xmlns:p14="http://schemas.microsoft.com/office/powerpoint/2010/main" val="21023199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102</a:t>
            </a:fld>
            <a:endParaRPr lang="en-US" altLang="en-US" sz="1200">
              <a:solidFill>
                <a:schemeClr val="tx1"/>
              </a:solidFill>
            </a:endParaRPr>
          </a:p>
        </p:txBody>
      </p:sp>
    </p:spTree>
    <p:extLst>
      <p:ext uri="{BB962C8B-B14F-4D97-AF65-F5344CB8AC3E}">
        <p14:creationId xmlns="" xmlns:p14="http://schemas.microsoft.com/office/powerpoint/2010/main" val="7781168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103</a:t>
            </a:fld>
            <a:endParaRPr lang="en-US" altLang="en-US" sz="1200">
              <a:solidFill>
                <a:schemeClr val="tx1"/>
              </a:solidFill>
            </a:endParaRPr>
          </a:p>
        </p:txBody>
      </p:sp>
    </p:spTree>
    <p:extLst>
      <p:ext uri="{BB962C8B-B14F-4D97-AF65-F5344CB8AC3E}">
        <p14:creationId xmlns="" xmlns:p14="http://schemas.microsoft.com/office/powerpoint/2010/main" val="21973184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CB330F-A64A-4A5A-A392-5763554364C7}" type="slidenum">
              <a:rPr lang="en-US" altLang="en-US" sz="1200">
                <a:solidFill>
                  <a:schemeClr val="tx1"/>
                </a:solidFill>
              </a:rPr>
              <a:pPr eaLnBrk="1" hangingPunct="1"/>
              <a:t>104</a:t>
            </a:fld>
            <a:endParaRPr lang="en-US" altLang="en-US" sz="1200">
              <a:solidFill>
                <a:schemeClr val="tx1"/>
              </a:solidFill>
            </a:endParaRPr>
          </a:p>
        </p:txBody>
      </p:sp>
    </p:spTree>
    <p:extLst>
      <p:ext uri="{BB962C8B-B14F-4D97-AF65-F5344CB8AC3E}">
        <p14:creationId xmlns="" xmlns:p14="http://schemas.microsoft.com/office/powerpoint/2010/main" val="39422612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xfrm>
            <a:off x="406400" y="696913"/>
            <a:ext cx="6197600" cy="3486150"/>
          </a:xfrm>
          <a:ln/>
        </p:spPr>
      </p:sp>
      <p:sp>
        <p:nvSpPr>
          <p:cNvPr id="1699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99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963901CB-37D0-4E72-83F6-34AEAAFDCD8D}" type="slidenum">
              <a:rPr lang="en-US" altLang="en-US" sz="1200">
                <a:solidFill>
                  <a:schemeClr val="tx1"/>
                </a:solidFill>
              </a:rPr>
              <a:pPr eaLnBrk="1" hangingPunct="1"/>
              <a:t>109</a:t>
            </a:fld>
            <a:endParaRPr lang="en-US" altLang="en-US" sz="1200">
              <a:solidFill>
                <a:schemeClr val="tx1"/>
              </a:solidFill>
            </a:endParaRPr>
          </a:p>
        </p:txBody>
      </p:sp>
    </p:spTree>
    <p:extLst>
      <p:ext uri="{BB962C8B-B14F-4D97-AF65-F5344CB8AC3E}">
        <p14:creationId xmlns="" xmlns:p14="http://schemas.microsoft.com/office/powerpoint/2010/main" val="10803403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xfrm>
            <a:off x="406400" y="696913"/>
            <a:ext cx="6197600" cy="3486150"/>
          </a:xfrm>
          <a:ln/>
        </p:spPr>
      </p:sp>
      <p:sp>
        <p:nvSpPr>
          <p:cNvPr id="1699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699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963901CB-37D0-4E72-83F6-34AEAAFDCD8D}" type="slidenum">
              <a:rPr lang="en-US" altLang="en-US" sz="1200">
                <a:solidFill>
                  <a:schemeClr val="tx1"/>
                </a:solidFill>
              </a:rPr>
              <a:pPr eaLnBrk="1" hangingPunct="1"/>
              <a:t>110</a:t>
            </a:fld>
            <a:endParaRPr lang="en-US" altLang="en-US" sz="1200">
              <a:solidFill>
                <a:schemeClr val="tx1"/>
              </a:solidFill>
            </a:endParaRPr>
          </a:p>
        </p:txBody>
      </p:sp>
    </p:spTree>
    <p:extLst>
      <p:ext uri="{BB962C8B-B14F-4D97-AF65-F5344CB8AC3E}">
        <p14:creationId xmlns="" xmlns:p14="http://schemas.microsoft.com/office/powerpoint/2010/main" val="12364683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xfrm>
            <a:off x="406400" y="696913"/>
            <a:ext cx="6197600" cy="3486150"/>
          </a:xfrm>
          <a:ln/>
        </p:spPr>
      </p:sp>
      <p:sp>
        <p:nvSpPr>
          <p:cNvPr id="1710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10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86D137F-88FA-4AC8-96CB-FE615FF9A1E7}" type="slidenum">
              <a:rPr lang="en-US" altLang="en-US" sz="1200">
                <a:solidFill>
                  <a:schemeClr val="tx1"/>
                </a:solidFill>
              </a:rPr>
              <a:pPr eaLnBrk="1" hangingPunct="1"/>
              <a:t>113</a:t>
            </a:fld>
            <a:endParaRPr lang="en-US" altLang="en-US" sz="1200">
              <a:solidFill>
                <a:schemeClr val="tx1"/>
              </a:solidFill>
            </a:endParaRPr>
          </a:p>
        </p:txBody>
      </p:sp>
    </p:spTree>
    <p:extLst>
      <p:ext uri="{BB962C8B-B14F-4D97-AF65-F5344CB8AC3E}">
        <p14:creationId xmlns="" xmlns:p14="http://schemas.microsoft.com/office/powerpoint/2010/main" val="269059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xfrm>
            <a:off x="406400" y="696913"/>
            <a:ext cx="6197600" cy="3486150"/>
          </a:xfrm>
          <a:ln/>
        </p:spPr>
      </p:sp>
      <p:sp>
        <p:nvSpPr>
          <p:cNvPr id="1710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10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86D137F-88FA-4AC8-96CB-FE615FF9A1E7}" type="slidenum">
              <a:rPr lang="en-US" altLang="en-US" sz="1200">
                <a:solidFill>
                  <a:schemeClr val="tx1"/>
                </a:solidFill>
              </a:rPr>
              <a:pPr eaLnBrk="1" hangingPunct="1"/>
              <a:t>114</a:t>
            </a:fld>
            <a:endParaRPr lang="en-US" altLang="en-US" sz="1200">
              <a:solidFill>
                <a:schemeClr val="tx1"/>
              </a:solidFill>
            </a:endParaRPr>
          </a:p>
        </p:txBody>
      </p:sp>
    </p:spTree>
    <p:extLst>
      <p:ext uri="{BB962C8B-B14F-4D97-AF65-F5344CB8AC3E}">
        <p14:creationId xmlns="" xmlns:p14="http://schemas.microsoft.com/office/powerpoint/2010/main" val="13279121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xfrm>
            <a:off x="406400" y="696913"/>
            <a:ext cx="6197600" cy="3486150"/>
          </a:xfrm>
          <a:ln/>
        </p:spPr>
      </p:sp>
      <p:sp>
        <p:nvSpPr>
          <p:cNvPr id="173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3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67AD4E1-00F2-4C32-B5CC-D71BEF509E67}" type="slidenum">
              <a:rPr lang="en-US" altLang="en-US" sz="1200">
                <a:solidFill>
                  <a:schemeClr val="tx1"/>
                </a:solidFill>
              </a:rPr>
              <a:pPr eaLnBrk="1" hangingPunct="1"/>
              <a:t>128</a:t>
            </a:fld>
            <a:endParaRPr lang="en-US" altLang="en-US" sz="1200">
              <a:solidFill>
                <a:schemeClr val="tx1"/>
              </a:solidFill>
            </a:endParaRPr>
          </a:p>
        </p:txBody>
      </p:sp>
    </p:spTree>
    <p:extLst>
      <p:ext uri="{BB962C8B-B14F-4D97-AF65-F5344CB8AC3E}">
        <p14:creationId xmlns="" xmlns:p14="http://schemas.microsoft.com/office/powerpoint/2010/main" val="20358993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xfrm>
            <a:off x="406400" y="696913"/>
            <a:ext cx="6197600" cy="3486150"/>
          </a:xfrm>
          <a:ln/>
        </p:spPr>
      </p:sp>
      <p:sp>
        <p:nvSpPr>
          <p:cNvPr id="1740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40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D29F02-7369-4040-BC7F-01D26CDF910F}" type="slidenum">
              <a:rPr lang="en-US" altLang="en-US" sz="1200">
                <a:solidFill>
                  <a:schemeClr val="tx1"/>
                </a:solidFill>
              </a:rPr>
              <a:pPr eaLnBrk="1" hangingPunct="1"/>
              <a:t>129</a:t>
            </a:fld>
            <a:endParaRPr lang="en-US" altLang="en-US" sz="1200">
              <a:solidFill>
                <a:schemeClr val="tx1"/>
              </a:solidFill>
            </a:endParaRPr>
          </a:p>
        </p:txBody>
      </p:sp>
    </p:spTree>
    <p:extLst>
      <p:ext uri="{BB962C8B-B14F-4D97-AF65-F5344CB8AC3E}">
        <p14:creationId xmlns="" xmlns:p14="http://schemas.microsoft.com/office/powerpoint/2010/main" val="40979340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xfrm>
            <a:off x="406400" y="696913"/>
            <a:ext cx="6197600" cy="3486150"/>
          </a:xfrm>
          <a:ln/>
        </p:spPr>
      </p:sp>
      <p:sp>
        <p:nvSpPr>
          <p:cNvPr id="1740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40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9D29F02-7369-4040-BC7F-01D26CDF910F}" type="slidenum">
              <a:rPr lang="en-US" altLang="en-US" sz="1200">
                <a:solidFill>
                  <a:schemeClr val="tx1"/>
                </a:solidFill>
              </a:rPr>
              <a:pPr eaLnBrk="1" hangingPunct="1"/>
              <a:t>131</a:t>
            </a:fld>
            <a:endParaRPr lang="en-US" altLang="en-US" sz="1200">
              <a:solidFill>
                <a:schemeClr val="tx1"/>
              </a:solidFill>
            </a:endParaRPr>
          </a:p>
        </p:txBody>
      </p:sp>
    </p:spTree>
    <p:extLst>
      <p:ext uri="{BB962C8B-B14F-4D97-AF65-F5344CB8AC3E}">
        <p14:creationId xmlns="" xmlns:p14="http://schemas.microsoft.com/office/powerpoint/2010/main" val="1024424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xfrm>
            <a:off x="406400" y="696913"/>
            <a:ext cx="6197600" cy="3486150"/>
          </a:xfrm>
          <a:ln/>
        </p:spPr>
      </p:sp>
      <p:sp>
        <p:nvSpPr>
          <p:cNvPr id="1751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51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48D7BAD-B2DE-4A37-BE25-FF0BFBC14D0F}" type="slidenum">
              <a:rPr lang="en-US" altLang="en-US" sz="1200">
                <a:solidFill>
                  <a:schemeClr val="tx1"/>
                </a:solidFill>
              </a:rPr>
              <a:pPr eaLnBrk="1" hangingPunct="1"/>
              <a:t>135</a:t>
            </a:fld>
            <a:endParaRPr lang="en-US" altLang="en-US" sz="1200">
              <a:solidFill>
                <a:schemeClr val="tx1"/>
              </a:solidFill>
            </a:endParaRPr>
          </a:p>
        </p:txBody>
      </p:sp>
    </p:spTree>
    <p:extLst>
      <p:ext uri="{BB962C8B-B14F-4D97-AF65-F5344CB8AC3E}">
        <p14:creationId xmlns="" xmlns:p14="http://schemas.microsoft.com/office/powerpoint/2010/main" val="36202027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xfrm>
            <a:off x="406400" y="696913"/>
            <a:ext cx="6197600" cy="3486150"/>
          </a:xfrm>
          <a:ln/>
        </p:spPr>
      </p:sp>
      <p:sp>
        <p:nvSpPr>
          <p:cNvPr id="1751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51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48D7BAD-B2DE-4A37-BE25-FF0BFBC14D0F}" type="slidenum">
              <a:rPr lang="en-US" altLang="en-US" sz="1200">
                <a:solidFill>
                  <a:schemeClr val="tx1"/>
                </a:solidFill>
              </a:rPr>
              <a:pPr eaLnBrk="1" hangingPunct="1"/>
              <a:t>137</a:t>
            </a:fld>
            <a:endParaRPr lang="en-US" altLang="en-US" sz="1200">
              <a:solidFill>
                <a:schemeClr val="tx1"/>
              </a:solidFill>
            </a:endParaRPr>
          </a:p>
        </p:txBody>
      </p:sp>
    </p:spTree>
    <p:extLst>
      <p:ext uri="{BB962C8B-B14F-4D97-AF65-F5344CB8AC3E}">
        <p14:creationId xmlns="" xmlns:p14="http://schemas.microsoft.com/office/powerpoint/2010/main" val="13460939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xfrm>
            <a:off x="406400" y="696913"/>
            <a:ext cx="6197600" cy="3486150"/>
          </a:xfrm>
          <a:ln/>
        </p:spPr>
      </p:sp>
      <p:sp>
        <p:nvSpPr>
          <p:cNvPr id="1751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51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48D7BAD-B2DE-4A37-BE25-FF0BFBC14D0F}" type="slidenum">
              <a:rPr lang="en-US" altLang="en-US" sz="1200">
                <a:solidFill>
                  <a:schemeClr val="tx1"/>
                </a:solidFill>
              </a:rPr>
              <a:pPr eaLnBrk="1" hangingPunct="1"/>
              <a:t>139</a:t>
            </a:fld>
            <a:endParaRPr lang="en-US" altLang="en-US" sz="1200">
              <a:solidFill>
                <a:schemeClr val="tx1"/>
              </a:solidFill>
            </a:endParaRPr>
          </a:p>
        </p:txBody>
      </p:sp>
    </p:spTree>
    <p:extLst>
      <p:ext uri="{BB962C8B-B14F-4D97-AF65-F5344CB8AC3E}">
        <p14:creationId xmlns="" xmlns:p14="http://schemas.microsoft.com/office/powerpoint/2010/main" val="36534494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xfrm>
            <a:off x="406400" y="696913"/>
            <a:ext cx="6197600" cy="3486150"/>
          </a:xfrm>
          <a:ln/>
        </p:spPr>
      </p:sp>
      <p:sp>
        <p:nvSpPr>
          <p:cNvPr id="1751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51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48D7BAD-B2DE-4A37-BE25-FF0BFBC14D0F}" type="slidenum">
              <a:rPr lang="en-US" altLang="en-US" sz="1200">
                <a:solidFill>
                  <a:schemeClr val="tx1"/>
                </a:solidFill>
              </a:rPr>
              <a:pPr eaLnBrk="1" hangingPunct="1"/>
              <a:t>140</a:t>
            </a:fld>
            <a:endParaRPr lang="en-US" altLang="en-US" sz="1200">
              <a:solidFill>
                <a:schemeClr val="tx1"/>
              </a:solidFill>
            </a:endParaRPr>
          </a:p>
        </p:txBody>
      </p:sp>
    </p:spTree>
    <p:extLst>
      <p:ext uri="{BB962C8B-B14F-4D97-AF65-F5344CB8AC3E}">
        <p14:creationId xmlns="" xmlns:p14="http://schemas.microsoft.com/office/powerpoint/2010/main" val="39296458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xfrm>
            <a:off x="406400" y="696913"/>
            <a:ext cx="6197600" cy="3486150"/>
          </a:xfrm>
          <a:ln/>
        </p:spPr>
      </p:sp>
      <p:sp>
        <p:nvSpPr>
          <p:cNvPr id="1761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61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16840C6-A663-4020-8013-184DEA21DC39}" type="slidenum">
              <a:rPr lang="en-US" altLang="en-US" sz="1200">
                <a:solidFill>
                  <a:schemeClr val="tx1"/>
                </a:solidFill>
              </a:rPr>
              <a:pPr eaLnBrk="1" hangingPunct="1"/>
              <a:t>143</a:t>
            </a:fld>
            <a:endParaRPr lang="en-US" altLang="en-US" sz="1200">
              <a:solidFill>
                <a:schemeClr val="tx1"/>
              </a:solidFill>
            </a:endParaRPr>
          </a:p>
        </p:txBody>
      </p:sp>
    </p:spTree>
    <p:extLst>
      <p:ext uri="{BB962C8B-B14F-4D97-AF65-F5344CB8AC3E}">
        <p14:creationId xmlns="" xmlns:p14="http://schemas.microsoft.com/office/powerpoint/2010/main" val="22728397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xfrm>
            <a:off x="406400" y="696913"/>
            <a:ext cx="6197600" cy="3486150"/>
          </a:xfrm>
          <a:ln/>
        </p:spPr>
      </p:sp>
      <p:sp>
        <p:nvSpPr>
          <p:cNvPr id="1771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71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AAF1A50F-2568-47B4-93DD-7051101F1283}" type="slidenum">
              <a:rPr lang="en-US" altLang="en-US" sz="1200">
                <a:solidFill>
                  <a:schemeClr val="tx1"/>
                </a:solidFill>
              </a:rPr>
              <a:pPr eaLnBrk="1" hangingPunct="1"/>
              <a:t>144</a:t>
            </a:fld>
            <a:endParaRPr lang="en-US" altLang="en-US" sz="1200">
              <a:solidFill>
                <a:schemeClr val="tx1"/>
              </a:solidFill>
            </a:endParaRPr>
          </a:p>
        </p:txBody>
      </p:sp>
    </p:spTree>
    <p:extLst>
      <p:ext uri="{BB962C8B-B14F-4D97-AF65-F5344CB8AC3E}">
        <p14:creationId xmlns="" xmlns:p14="http://schemas.microsoft.com/office/powerpoint/2010/main" val="298762677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xfrm>
            <a:off x="406400" y="696913"/>
            <a:ext cx="6197600" cy="3486150"/>
          </a:xfrm>
          <a:ln/>
        </p:spPr>
      </p:sp>
      <p:sp>
        <p:nvSpPr>
          <p:cNvPr id="1781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81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EE13B72-F0BE-4461-9C1F-0FD1169684AC}" type="slidenum">
              <a:rPr lang="en-US" altLang="en-US" sz="1200">
                <a:solidFill>
                  <a:schemeClr val="tx1"/>
                </a:solidFill>
              </a:rPr>
              <a:pPr eaLnBrk="1" hangingPunct="1"/>
              <a:t>145</a:t>
            </a:fld>
            <a:endParaRPr lang="en-US" altLang="en-US" sz="1200">
              <a:solidFill>
                <a:schemeClr val="tx1"/>
              </a:solidFill>
            </a:endParaRPr>
          </a:p>
        </p:txBody>
      </p:sp>
    </p:spTree>
    <p:extLst>
      <p:ext uri="{BB962C8B-B14F-4D97-AF65-F5344CB8AC3E}">
        <p14:creationId xmlns="" xmlns:p14="http://schemas.microsoft.com/office/powerpoint/2010/main" val="24869112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xfrm>
            <a:off x="406400" y="696913"/>
            <a:ext cx="6197600" cy="3486150"/>
          </a:xfrm>
          <a:ln/>
        </p:spPr>
      </p:sp>
      <p:sp>
        <p:nvSpPr>
          <p:cNvPr id="1792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792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1D46EEBB-3CFA-44F6-BFE8-D7B139726F56}" type="slidenum">
              <a:rPr lang="en-US" altLang="en-US" sz="1200">
                <a:solidFill>
                  <a:schemeClr val="tx1"/>
                </a:solidFill>
              </a:rPr>
              <a:pPr eaLnBrk="1" hangingPunct="1"/>
              <a:t>149</a:t>
            </a:fld>
            <a:endParaRPr lang="en-US" altLang="en-US" sz="1200">
              <a:solidFill>
                <a:schemeClr val="tx1"/>
              </a:solidFill>
            </a:endParaRPr>
          </a:p>
        </p:txBody>
      </p:sp>
    </p:spTree>
    <p:extLst>
      <p:ext uri="{BB962C8B-B14F-4D97-AF65-F5344CB8AC3E}">
        <p14:creationId xmlns="" xmlns:p14="http://schemas.microsoft.com/office/powerpoint/2010/main" val="32931487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xfrm>
            <a:off x="406400" y="696913"/>
            <a:ext cx="6197600" cy="3486150"/>
          </a:xfrm>
          <a:ln/>
        </p:spPr>
      </p:sp>
      <p:sp>
        <p:nvSpPr>
          <p:cNvPr id="1802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1802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B17313E-9398-4ACC-AA74-B64D99D8C6C1}" type="slidenum">
              <a:rPr lang="en-US" altLang="en-US" sz="1200">
                <a:solidFill>
                  <a:schemeClr val="tx1"/>
                </a:solidFill>
              </a:rPr>
              <a:pPr eaLnBrk="1" hangingPunct="1"/>
              <a:t>159</a:t>
            </a:fld>
            <a:endParaRPr lang="en-US" altLang="en-US" sz="1200">
              <a:solidFill>
                <a:schemeClr val="tx1"/>
              </a:solidFill>
            </a:endParaRPr>
          </a:p>
        </p:txBody>
      </p:sp>
    </p:spTree>
    <p:extLst>
      <p:ext uri="{BB962C8B-B14F-4D97-AF65-F5344CB8AC3E}">
        <p14:creationId xmlns="" xmlns:p14="http://schemas.microsoft.com/office/powerpoint/2010/main" val="16071105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dirty="0">
              <a:latin typeface="Cambria" panose="02040503050406030204" pitchFamily="18" charset="0"/>
            </a:endParaRPr>
          </a:p>
        </p:txBody>
      </p:sp>
      <p:grpSp>
        <p:nvGrpSpPr>
          <p:cNvPr id="5" name="Group 18"/>
          <p:cNvGrpSpPr>
            <a:grpSpLocks/>
          </p:cNvGrpSpPr>
          <p:nvPr/>
        </p:nvGrpSpPr>
        <p:grpSpPr bwMode="auto">
          <a:xfrm>
            <a:off x="-4233" y="4953000"/>
            <a:ext cx="12196233"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dirty="0">
                <a:latin typeface="Cambria" panose="02040503050406030204" pitchFamily="18" charset="0"/>
                <a:cs typeface="+mn-cs"/>
              </a:endParaRPr>
            </a:p>
          </p:txBody>
        </p:sp>
        <p:sp>
          <p:nvSpPr>
            <p:cNvPr id="7" name="Freeform 20"/>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1332767423 h 528"/>
                <a:gd name="T6" fmla="*/ 12001943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sz="180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dirty="0">
                <a:latin typeface="Cambria" panose="02040503050406030204" pitchFamily="18" charset="0"/>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2" name="Date Placeholder 29"/>
          <p:cNvSpPr>
            <a:spLocks noGrp="1"/>
          </p:cNvSpPr>
          <p:nvPr>
            <p:ph type="dt" sz="half" idx="10"/>
          </p:nvPr>
        </p:nvSpPr>
        <p:spPr/>
        <p:txBody>
          <a:bodyPr/>
          <a:lstStyle>
            <a:lvl1pPr>
              <a:defRPr smtClean="0">
                <a:solidFill>
                  <a:srgbClr val="FFFFFF"/>
                </a:solidFill>
              </a:defRPr>
            </a:lvl1pPr>
            <a:extLst/>
          </a:lstStyle>
          <a:p>
            <a:fld id="{1C8AB362-3055-40C3-893E-62675532AB8F}" type="datetime1">
              <a:rPr lang="en-US" smtClean="0"/>
              <a:pPr/>
              <a:t>6/7/2017</a:t>
            </a:fld>
            <a:endParaRPr lang="en-US"/>
          </a:p>
        </p:txBody>
      </p:sp>
      <p:sp>
        <p:nvSpPr>
          <p:cNvPr id="13" name="Slide Number Placeholder 26"/>
          <p:cNvSpPr>
            <a:spLocks noGrp="1"/>
          </p:cNvSpPr>
          <p:nvPr>
            <p:ph type="sldNum" sz="quarter" idx="11"/>
          </p:nvPr>
        </p:nvSpPr>
        <p:spPr/>
        <p:txBody>
          <a:bodyPr/>
          <a:lstStyle>
            <a:lvl1pPr>
              <a:defRPr>
                <a:solidFill>
                  <a:srgbClr val="FFFFFF"/>
                </a:solidFill>
              </a:defRPr>
            </a:lvl1pPr>
          </a:lstStyle>
          <a:p>
            <a:fld id="{4F98A529-8E7F-41B8-BDB2-FE31281E891A}" type="slidenum">
              <a:rPr lang="en-US" smtClean="0"/>
              <a:pPr/>
              <a:t>‹#›</a:t>
            </a:fld>
            <a:endParaRPr lang="en-US"/>
          </a:p>
        </p:txBody>
      </p:sp>
      <p:sp>
        <p:nvSpPr>
          <p:cNvPr id="14" name="Footer Placeholder 18"/>
          <p:cNvSpPr>
            <a:spLocks noGrp="1"/>
          </p:cNvSpPr>
          <p:nvPr>
            <p:ph type="ftr" sz="quarter" idx="12"/>
          </p:nvPr>
        </p:nvSpPr>
        <p:spPr>
          <a:xfrm>
            <a:off x="3657600" y="6408739"/>
            <a:ext cx="5317067" cy="365125"/>
          </a:xfrm>
        </p:spPr>
        <p:txBody>
          <a:bodyPr/>
          <a:lstStyle>
            <a:lvl1pPr>
              <a:defRPr>
                <a:solidFill>
                  <a:schemeClr val="accent1">
                    <a:tint val="20000"/>
                  </a:schemeClr>
                </a:solidFill>
              </a:defRPr>
            </a:lvl1pPr>
            <a:extLst/>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026084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Action Button: Back or Previous 3">
            <a:hlinkClick r:id="" action="ppaction://hlinkshowjump?jump=previousslide" highlightClick="1"/>
          </p:cNvPr>
          <p:cNvSpPr/>
          <p:nvPr/>
        </p:nvSpPr>
        <p:spPr>
          <a:xfrm>
            <a:off x="11074400" y="152400"/>
            <a:ext cx="406400" cy="304800"/>
          </a:xfrm>
          <a:prstGeom prst="actionButtonBackPrevious">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en-US" sz="1800" dirty="0">
              <a:latin typeface="Cambria" panose="02040503050406030204" pitchFamily="18" charset="0"/>
            </a:endParaRPr>
          </a:p>
        </p:txBody>
      </p:sp>
      <p:sp>
        <p:nvSpPr>
          <p:cNvPr id="5" name="Action Button: Forward or Next 4">
            <a:hlinkClick r:id="" action="ppaction://hlinkshowjump?jump=nextslide" highlightClick="1"/>
          </p:cNvPr>
          <p:cNvSpPr/>
          <p:nvPr/>
        </p:nvSpPr>
        <p:spPr>
          <a:xfrm>
            <a:off x="11582400" y="152400"/>
            <a:ext cx="406400" cy="304800"/>
          </a:xfrm>
          <a:prstGeom prst="actionButtonForwardNex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en-US" sz="1800" dirty="0">
              <a:latin typeface="Cambria" panose="02040503050406030204" pitchFamily="18" charset="0"/>
            </a:endParaRPr>
          </a:p>
        </p:txBody>
      </p:sp>
      <p:sp>
        <p:nvSpPr>
          <p:cNvPr id="3" name="Content Placeholder 2"/>
          <p:cNvSpPr>
            <a:spLocks noGrp="1"/>
          </p:cNvSpPr>
          <p:nvPr>
            <p:ph idx="1"/>
          </p:nvPr>
        </p:nvSpPr>
        <p:spPr/>
        <p:txBody>
          <a:bodyPr/>
          <a:lstStyle>
            <a:lvl2pPr>
              <a:buFont typeface="Wingdings" pitchFamily="2" charset="2"/>
              <a:buChar char="§"/>
              <a:defRPr/>
            </a:lvl2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6" name="Date Placeholder 3"/>
          <p:cNvSpPr>
            <a:spLocks noGrp="1"/>
          </p:cNvSpPr>
          <p:nvPr>
            <p:ph type="dt" sz="half" idx="10"/>
          </p:nvPr>
        </p:nvSpPr>
        <p:spPr/>
        <p:txBody>
          <a:bodyPr/>
          <a:lstStyle>
            <a:lvl1pPr>
              <a:defRPr smtClean="0"/>
            </a:lvl1pPr>
            <a:extLst/>
          </a:lstStyle>
          <a:p>
            <a:fld id="{E216EC72-D9BA-47C0-A085-B4FD4A673824}" type="datetime1">
              <a:rPr lang="en-US" smtClean="0"/>
              <a:pPr/>
              <a:t>6/7/2017</a:t>
            </a:fld>
            <a:endParaRPr lang="en-US"/>
          </a:p>
        </p:txBody>
      </p:sp>
      <p:sp>
        <p:nvSpPr>
          <p:cNvPr id="8" name="Footer Placeholder 4"/>
          <p:cNvSpPr>
            <a:spLocks noGrp="1"/>
          </p:cNvSpPr>
          <p:nvPr>
            <p:ph type="ftr" sz="quarter" idx="11"/>
          </p:nvPr>
        </p:nvSpPr>
        <p:spPr>
          <a:xfrm>
            <a:off x="5486400" y="6408739"/>
            <a:ext cx="3488267" cy="365125"/>
          </a:xfrm>
        </p:spPr>
        <p:txBody>
          <a:bodyPr/>
          <a:lstStyle>
            <a:lvl1pPr>
              <a:defRPr/>
            </a:lvl1pPr>
            <a:extLst/>
          </a:lstStyle>
          <a:p>
            <a:r>
              <a:rPr lang="en-US" dirty="0" smtClean="0"/>
              <a:t>© 2018 Pearson Education, Ltd. All Rights Reserved.</a:t>
            </a:r>
            <a:endParaRPr lang="en-US" dirty="0"/>
          </a:p>
        </p:txBody>
      </p:sp>
      <p:sp>
        <p:nvSpPr>
          <p:cNvPr id="9" name="Slide Number Placeholder 5"/>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649150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Chevron 3"/>
          <p:cNvSpPr/>
          <p:nvPr/>
        </p:nvSpPr>
        <p:spPr>
          <a:xfrm>
            <a:off x="4849284" y="3005138"/>
            <a:ext cx="243416"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5" name="Chevron 4"/>
          <p:cNvSpPr/>
          <p:nvPr/>
        </p:nvSpPr>
        <p:spPr>
          <a:xfrm>
            <a:off x="4599518" y="3005138"/>
            <a:ext cx="24553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2" name="Title 1"/>
          <p:cNvSpPr>
            <a:spLocks noGrp="1"/>
          </p:cNvSpPr>
          <p:nvPr>
            <p:ph type="title"/>
          </p:nvPr>
        </p:nvSpPr>
        <p:spPr>
          <a:xfrm>
            <a:off x="963168" y="1059712"/>
            <a:ext cx="103632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5230284" y="2931712"/>
            <a:ext cx="6096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smtClean="0"/>
            </a:lvl1pPr>
            <a:extLst/>
          </a:lstStyle>
          <a:p>
            <a:fld id="{5A779065-681C-4C82-804E-CDD241746331}" type="datetime1">
              <a:rPr lang="en-US" smtClean="0"/>
              <a:pPr/>
              <a:t>6/7/2017</a:t>
            </a:fld>
            <a:endParaRPr lang="en-US"/>
          </a:p>
        </p:txBody>
      </p:sp>
      <p:sp>
        <p:nvSpPr>
          <p:cNvPr id="7" name="Footer Placeholder 4"/>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8" name="Slide Number Placeholder 5"/>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3507550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smtClean="0"/>
            </a:lvl1pPr>
            <a:extLst/>
          </a:lstStyle>
          <a:p>
            <a:fld id="{C3885D68-936D-4F26-B25B-CAC779E4D15E}" type="datetime1">
              <a:rPr lang="en-US" smtClean="0"/>
              <a:pPr/>
              <a:t>6/7/2017</a:t>
            </a:fld>
            <a:endParaRPr lang="en-US"/>
          </a:p>
        </p:txBody>
      </p:sp>
      <p:sp>
        <p:nvSpPr>
          <p:cNvPr id="6" name="Footer Placeholder 5"/>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7" name="Slide Number Placeholder 6"/>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315912472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extLst/>
          </a:lstStyle>
          <a:p>
            <a:fld id="{FFE2B530-8CFF-416C-8105-081D16BCD1ED}" type="datetime1">
              <a:rPr lang="en-US" smtClean="0"/>
              <a:pPr/>
              <a:t>6/7/2017</a:t>
            </a:fld>
            <a:endParaRPr lang="en-US"/>
          </a:p>
        </p:txBody>
      </p:sp>
      <p:sp>
        <p:nvSpPr>
          <p:cNvPr id="8" name="Footer Placeholder 7"/>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9" name="Slide Number Placeholder 8"/>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22821871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extLst/>
          </a:lstStyle>
          <a:p>
            <a:fld id="{F8DA4D40-5760-4DAF-AEB5-24DAC509F0A0}" type="datetime1">
              <a:rPr lang="en-US" smtClean="0"/>
              <a:pPr/>
              <a:t>6/7/2017</a:t>
            </a:fld>
            <a:endParaRPr lang="en-US"/>
          </a:p>
        </p:txBody>
      </p:sp>
      <p:sp>
        <p:nvSpPr>
          <p:cNvPr id="4" name="Footer Placeholder 3"/>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5" name="Slide Number Placeholder 4"/>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216218972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fld id="{BF0AF2A1-8DF1-4613-949C-E5AD3BB15E5C}" type="datetime1">
              <a:rPr lang="en-US" smtClean="0"/>
              <a:pPr/>
              <a:t>6/7/2017</a:t>
            </a:fld>
            <a:endParaRPr lang="en-US"/>
          </a:p>
        </p:txBody>
      </p:sp>
      <p:sp>
        <p:nvSpPr>
          <p:cNvPr id="3" name="Footer Placeholder 21"/>
          <p:cNvSpPr>
            <a:spLocks noGrp="1"/>
          </p:cNvSpPr>
          <p:nvPr>
            <p:ph type="ftr" sz="quarter" idx="11"/>
          </p:nvPr>
        </p:nvSpPr>
        <p:spPr/>
        <p:txBody>
          <a:bodyPr/>
          <a:lstStyle>
            <a:lvl1pPr>
              <a:defRPr/>
            </a:lvl1pPr>
          </a:lstStyle>
          <a:p>
            <a:r>
              <a:rPr lang="en-US" dirty="0" smtClean="0"/>
              <a:t>© 2018 Pearson Education, Ltd. All Rights Reserved.</a:t>
            </a:r>
            <a:endParaRPr lang="en-US" dirty="0"/>
          </a:p>
        </p:txBody>
      </p:sp>
      <p:sp>
        <p:nvSpPr>
          <p:cNvPr id="4" name="Slide Number Placeholder 17"/>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2241101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extLst/>
          </a:lstStyle>
          <a:p>
            <a:fld id="{33D75282-44E3-47E5-BF3B-8F4F71C868F5}" type="datetime1">
              <a:rPr lang="en-US" smtClean="0"/>
              <a:pPr/>
              <a:t>6/7/2017</a:t>
            </a:fld>
            <a:endParaRPr lang="en-US"/>
          </a:p>
        </p:txBody>
      </p:sp>
      <p:sp>
        <p:nvSpPr>
          <p:cNvPr id="6" name="Footer Placeholder 5"/>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7" name="Slide Number Placeholder 6"/>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304712198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Freeform 4"/>
          <p:cNvSpPr>
            <a:spLocks/>
          </p:cNvSpPr>
          <p:nvPr/>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dirty="0">
              <a:latin typeface="Cambria" panose="02040503050406030204" pitchFamily="18" charset="0"/>
              <a:cs typeface="+mn-cs"/>
            </a:endParaRPr>
          </a:p>
        </p:txBody>
      </p:sp>
      <p:sp>
        <p:nvSpPr>
          <p:cNvPr id="6" name="Freeform 18"/>
          <p:cNvSpPr>
            <a:spLocks/>
          </p:cNvSpPr>
          <p:nvPr/>
        </p:nvSpPr>
        <p:spPr bwMode="auto">
          <a:xfrm>
            <a:off x="647700" y="5938838"/>
            <a:ext cx="4921251"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sz="1800"/>
          </a:p>
        </p:txBody>
      </p:sp>
      <p:sp>
        <p:nvSpPr>
          <p:cNvPr id="7" name="Right Triangle 6"/>
          <p:cNvSpPr>
            <a:spLocks/>
          </p:cNvSpPr>
          <p:nvPr/>
        </p:nvSpPr>
        <p:spPr bwMode="auto">
          <a:xfrm>
            <a:off x="-8056" y="5791253"/>
            <a:ext cx="4536419"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dirty="0">
              <a:latin typeface="Cambria" panose="02040503050406030204" pitchFamily="18" charset="0"/>
            </a:endParaRPr>
          </a:p>
        </p:txBody>
      </p:sp>
      <p:cxnSp>
        <p:nvCxnSpPr>
          <p:cNvPr id="8" name="Straight Connector 7"/>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11552768"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10" name="Chevron 9"/>
          <p:cNvSpPr/>
          <p:nvPr/>
        </p:nvSpPr>
        <p:spPr>
          <a:xfrm>
            <a:off x="11303001"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4" name="Text Placeholder 3"/>
          <p:cNvSpPr>
            <a:spLocks noGrp="1"/>
          </p:cNvSpPr>
          <p:nvPr>
            <p:ph type="body" sz="half" idx="2"/>
          </p:nvPr>
        </p:nvSpPr>
        <p:spPr>
          <a:xfrm>
            <a:off x="1521643" y="5443402"/>
            <a:ext cx="95504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smtClean="0">
                <a:solidFill>
                  <a:schemeClr val="tx1"/>
                </a:solidFill>
              </a:defRPr>
            </a:lvl1pPr>
            <a:extLst/>
          </a:lstStyle>
          <a:p>
            <a:fld id="{AC6ADCD0-CA13-4E9D-B41A-A336467E9FF9}" type="datetime1">
              <a:rPr lang="en-US" smtClean="0"/>
              <a:pPr/>
              <a:t>6/7/2017</a:t>
            </a:fld>
            <a:endParaRPr lang="en-US"/>
          </a:p>
        </p:txBody>
      </p:sp>
      <p:sp>
        <p:nvSpPr>
          <p:cNvPr id="12" name="Footer Placeholder 5"/>
          <p:cNvSpPr>
            <a:spLocks noGrp="1"/>
          </p:cNvSpPr>
          <p:nvPr>
            <p:ph type="ftr" sz="quarter" idx="11"/>
          </p:nvPr>
        </p:nvSpPr>
        <p:spPr>
          <a:xfrm>
            <a:off x="5839884" y="6408739"/>
            <a:ext cx="3134783" cy="365125"/>
          </a:xfrm>
        </p:spPr>
        <p:txBody>
          <a:bodyPr/>
          <a:lstStyle>
            <a:lvl1pPr>
              <a:defRPr>
                <a:solidFill>
                  <a:schemeClr val="tx1"/>
                </a:solidFill>
              </a:defRPr>
            </a:lvl1pPr>
            <a:extLst/>
          </a:lstStyle>
          <a:p>
            <a:r>
              <a:rPr lang="en-US" dirty="0" smtClean="0"/>
              <a:t>© 2018 Pearson Education, Ltd. All Rights Reserved.</a:t>
            </a:r>
            <a:endParaRPr lang="en-US" dirty="0"/>
          </a:p>
        </p:txBody>
      </p:sp>
      <p:sp>
        <p:nvSpPr>
          <p:cNvPr id="13" name="Slide Number Placeholder 6"/>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102629864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fld id="{C4D112D2-F37E-4438-BA4E-A1E62EF70A78}" type="datetime1">
              <a:rPr lang="en-US" smtClean="0"/>
              <a:pPr/>
              <a:t>6/7/2017</a:t>
            </a:fld>
            <a:endParaRPr lang="en-US"/>
          </a:p>
        </p:txBody>
      </p:sp>
      <p:sp>
        <p:nvSpPr>
          <p:cNvPr id="5" name="Footer Placeholder 21"/>
          <p:cNvSpPr>
            <a:spLocks noGrp="1"/>
          </p:cNvSpPr>
          <p:nvPr>
            <p:ph type="ftr" sz="quarter" idx="11"/>
          </p:nvPr>
        </p:nvSpPr>
        <p:spPr/>
        <p:txBody>
          <a:bodyPr/>
          <a:lstStyle>
            <a:lvl1pPr>
              <a:defRPr/>
            </a:lvl1pPr>
          </a:lstStyle>
          <a:p>
            <a:r>
              <a:rPr lang="en-US" dirty="0" smtClean="0"/>
              <a:t>© 2018 Pearson Education, Ltd. All Rights Reserved.</a:t>
            </a:r>
            <a:endParaRPr lang="en-US" dirty="0"/>
          </a:p>
        </p:txBody>
      </p:sp>
      <p:sp>
        <p:nvSpPr>
          <p:cNvPr id="6" name="Slide Number Placeholder 17"/>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3087817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fld id="{3046E825-3579-4DC8-BA6E-8E7B48D8B198}" type="datetime1">
              <a:rPr lang="en-US" smtClean="0"/>
              <a:pPr/>
              <a:t>6/7/2017</a:t>
            </a:fld>
            <a:endParaRPr lang="en-US"/>
          </a:p>
        </p:txBody>
      </p:sp>
      <p:sp>
        <p:nvSpPr>
          <p:cNvPr id="5" name="Footer Placeholder 21"/>
          <p:cNvSpPr>
            <a:spLocks noGrp="1"/>
          </p:cNvSpPr>
          <p:nvPr>
            <p:ph type="ftr" sz="quarter" idx="11"/>
          </p:nvPr>
        </p:nvSpPr>
        <p:spPr/>
        <p:txBody>
          <a:bodyPr/>
          <a:lstStyle>
            <a:lvl1pPr>
              <a:defRPr/>
            </a:lvl1pPr>
          </a:lstStyle>
          <a:p>
            <a:r>
              <a:rPr lang="en-US" dirty="0" smtClean="0"/>
              <a:t>© 2018 Pearson Education, Ltd. All Rights Reserved.</a:t>
            </a:r>
            <a:endParaRPr lang="en-US" dirty="0"/>
          </a:p>
        </p:txBody>
      </p:sp>
      <p:sp>
        <p:nvSpPr>
          <p:cNvPr id="6" name="Slide Number Placeholder 17"/>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1792340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21"/>
          <p:cNvSpPr>
            <a:spLocks noGrp="1"/>
          </p:cNvSpPr>
          <p:nvPr>
            <p:ph type="ftr" sz="quarter" idx="11"/>
          </p:nvPr>
        </p:nvSpPr>
        <p:spPr>
          <a:xfrm>
            <a:off x="4488296" y="6408739"/>
            <a:ext cx="7044267" cy="365125"/>
          </a:xfrm>
        </p:spPr>
        <p:txBody>
          <a:bodyPr/>
          <a:lstStyle>
            <a:lvl1pPr>
              <a:defRPr/>
            </a:lvl1pPr>
          </a:lstStyle>
          <a:p>
            <a:r>
              <a:rPr lang="en-US" dirty="0" smtClean="0"/>
              <a:t>© 2018 Pearson Education, Ltd. All Rights Reserved.</a:t>
            </a:r>
            <a:endParaRPr lang="en-US" dirty="0"/>
          </a:p>
        </p:txBody>
      </p:sp>
      <p:sp>
        <p:nvSpPr>
          <p:cNvPr id="6" name="Slide Number Placeholder 17"/>
          <p:cNvSpPr>
            <a:spLocks noGrp="1"/>
          </p:cNvSpPr>
          <p:nvPr>
            <p:ph type="sldNum" sz="quarter" idx="12"/>
          </p:nvPr>
        </p:nvSpPr>
        <p:spPr/>
        <p:txBody>
          <a:bodyPr/>
          <a:lstStyle>
            <a:lvl1pPr>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2455875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dirty="0"/>
          </a:p>
        </p:txBody>
      </p:sp>
      <p:sp>
        <p:nvSpPr>
          <p:cNvPr id="1033" name="Text Placeholder 29"/>
          <p:cNvSpPr>
            <a:spLocks noGrp="1"/>
          </p:cNvSpPr>
          <p:nvPr>
            <p:ph type="body" idx="1"/>
          </p:nvPr>
        </p:nvSpPr>
        <p:spPr bwMode="auto">
          <a:xfrm>
            <a:off x="609600" y="1481138"/>
            <a:ext cx="10972800" cy="452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 name="Date Placeholder 9"/>
          <p:cNvSpPr>
            <a:spLocks noGrp="1"/>
          </p:cNvSpPr>
          <p:nvPr>
            <p:ph type="dt" sz="half" idx="2"/>
          </p:nvPr>
        </p:nvSpPr>
        <p:spPr>
          <a:xfrm>
            <a:off x="8970433" y="6408739"/>
            <a:ext cx="2559051"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Cambria" panose="02040503050406030204" pitchFamily="18" charset="0"/>
                <a:cs typeface="+mn-cs"/>
              </a:defRPr>
            </a:lvl1pPr>
            <a:extLst/>
          </a:lstStyle>
          <a:p>
            <a:fld id="{74192E42-43CC-4338-9AF9-4DAA3DE7F773}" type="datetime1">
              <a:rPr lang="en-US" smtClean="0"/>
              <a:pPr/>
              <a:t>6/7/2017</a:t>
            </a:fld>
            <a:endParaRPr lang="en-US"/>
          </a:p>
        </p:txBody>
      </p:sp>
      <p:sp>
        <p:nvSpPr>
          <p:cNvPr id="22" name="Footer Placeholder 21"/>
          <p:cNvSpPr>
            <a:spLocks noGrp="1"/>
          </p:cNvSpPr>
          <p:nvPr>
            <p:ph type="ftr" sz="quarter" idx="3"/>
          </p:nvPr>
        </p:nvSpPr>
        <p:spPr>
          <a:xfrm>
            <a:off x="5283200" y="6408739"/>
            <a:ext cx="369146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Cambria" panose="02040503050406030204" pitchFamily="18" charset="0"/>
                <a:cs typeface="+mn-cs"/>
              </a:defRPr>
            </a:lvl1pPr>
            <a:extLst/>
          </a:lstStyle>
          <a:p>
            <a:r>
              <a:rPr lang="en-US" dirty="0" smtClean="0"/>
              <a:t>© 2018 Pearson Education, Ltd. All Rights Reserved.</a:t>
            </a:r>
            <a:endParaRPr lang="en-US" dirty="0"/>
          </a:p>
        </p:txBody>
      </p:sp>
      <p:sp>
        <p:nvSpPr>
          <p:cNvPr id="18" name="Slide Number Placeholder 17"/>
          <p:cNvSpPr>
            <a:spLocks noGrp="1"/>
          </p:cNvSpPr>
          <p:nvPr>
            <p:ph type="sldNum" sz="quarter" idx="4"/>
          </p:nvPr>
        </p:nvSpPr>
        <p:spPr>
          <a:xfrm>
            <a:off x="11529484" y="6408739"/>
            <a:ext cx="488949"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Cambria" panose="02040503050406030204" pitchFamily="18" charset="0"/>
              </a:defRPr>
            </a:lvl1pPr>
          </a:lstStyle>
          <a:p>
            <a:fld id="{4F98A529-8E7F-41B8-BDB2-FE31281E891A}" type="slidenum">
              <a:rPr lang="en-US" smtClean="0"/>
              <a:pPr/>
              <a:t>‹#›</a:t>
            </a:fld>
            <a:endParaRPr lang="en-US"/>
          </a:p>
        </p:txBody>
      </p:sp>
    </p:spTree>
    <p:extLst>
      <p:ext uri="{BB962C8B-B14F-4D97-AF65-F5344CB8AC3E}">
        <p14:creationId xmlns="" xmlns:p14="http://schemas.microsoft.com/office/powerpoint/2010/main" val="29472643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Cambria" panose="02040503050406030204" pitchFamily="18" charset="0"/>
          <a:ea typeface="+mj-ea"/>
          <a:cs typeface="+mj-cs"/>
        </a:defRPr>
      </a:lvl1pPr>
      <a:lvl2pPr algn="l" rtl="0" eaLnBrk="1" fontAlgn="base" hangingPunct="1">
        <a:spcBef>
          <a:spcPct val="0"/>
        </a:spcBef>
        <a:spcAft>
          <a:spcPct val="0"/>
        </a:spcAft>
        <a:defRPr sz="4100" b="1">
          <a:solidFill>
            <a:schemeClr val="tx2"/>
          </a:solidFill>
          <a:latin typeface="Lucida Sans Unicode" pitchFamily="34" charset="0"/>
        </a:defRPr>
      </a:lvl2pPr>
      <a:lvl3pPr algn="l" rtl="0" eaLnBrk="1" fontAlgn="base" hangingPunct="1">
        <a:spcBef>
          <a:spcPct val="0"/>
        </a:spcBef>
        <a:spcAft>
          <a:spcPct val="0"/>
        </a:spcAft>
        <a:defRPr sz="4100" b="1">
          <a:solidFill>
            <a:schemeClr val="tx2"/>
          </a:solidFill>
          <a:latin typeface="Lucida Sans Unicode" pitchFamily="34" charset="0"/>
        </a:defRPr>
      </a:lvl3pPr>
      <a:lvl4pPr algn="l" rtl="0" eaLnBrk="1" fontAlgn="base" hangingPunct="1">
        <a:spcBef>
          <a:spcPct val="0"/>
        </a:spcBef>
        <a:spcAft>
          <a:spcPct val="0"/>
        </a:spcAft>
        <a:defRPr sz="4100" b="1">
          <a:solidFill>
            <a:schemeClr val="tx2"/>
          </a:solidFill>
          <a:latin typeface="Lucida Sans Unicode" pitchFamily="34" charset="0"/>
        </a:defRPr>
      </a:lvl4pPr>
      <a:lvl5pPr algn="l" rtl="0" eaLnBrk="1" fontAlgn="base" hangingPunct="1">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Cambria" panose="02040503050406030204" pitchFamily="18" charset="0"/>
          <a:ea typeface="+mn-ea"/>
          <a:cs typeface="+mn-cs"/>
        </a:defRPr>
      </a:lvl1pPr>
      <a:lvl2pPr marL="620713" indent="-228600" algn="l" rtl="0" eaLnBrk="1" fontAlgn="base" hangingPunct="1">
        <a:spcBef>
          <a:spcPts val="325"/>
        </a:spcBef>
        <a:spcAft>
          <a:spcPct val="0"/>
        </a:spcAft>
        <a:buClr>
          <a:schemeClr val="accent1"/>
        </a:buClr>
        <a:buFont typeface="Verdana" panose="020B0604030504040204" pitchFamily="34" charset="0"/>
        <a:buChar char="◦"/>
        <a:defRPr sz="2300" kern="1200">
          <a:solidFill>
            <a:schemeClr val="tx1"/>
          </a:solidFill>
          <a:latin typeface="Cambria" panose="02040503050406030204" pitchFamily="18" charset="0"/>
          <a:ea typeface="+mn-ea"/>
          <a:cs typeface="+mn-cs"/>
        </a:defRPr>
      </a:lvl2pPr>
      <a:lvl3pPr marL="858838" indent="-228600" algn="l" rtl="0" eaLnBrk="1" fontAlgn="base" hangingPunct="1">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Cambria" panose="02040503050406030204" pitchFamily="18" charset="0"/>
          <a:ea typeface="+mn-ea"/>
          <a:cs typeface="+mn-cs"/>
        </a:defRPr>
      </a:lvl3pPr>
      <a:lvl4pPr marL="1143000" indent="-228600" algn="l" rtl="0" eaLnBrk="1" fontAlgn="base" hangingPunct="1">
        <a:spcBef>
          <a:spcPts val="350"/>
        </a:spcBef>
        <a:spcAft>
          <a:spcPct val="0"/>
        </a:spcAft>
        <a:buClr>
          <a:schemeClr val="accent2"/>
        </a:buClr>
        <a:defRPr sz="1900" kern="1200">
          <a:solidFill>
            <a:schemeClr val="tx1"/>
          </a:solidFill>
          <a:latin typeface="Cambria" panose="02040503050406030204" pitchFamily="18" charset="0"/>
          <a:ea typeface="+mn-ea"/>
          <a:cs typeface="+mn-cs"/>
        </a:defRPr>
      </a:lvl4pPr>
      <a:lvl5pPr marL="1143000" indent="-228600" algn="l" rtl="0" eaLnBrk="1" fontAlgn="base" hangingPunct="1">
        <a:spcBef>
          <a:spcPts val="350"/>
        </a:spcBef>
        <a:spcAft>
          <a:spcPct val="0"/>
        </a:spcAft>
        <a:buClr>
          <a:schemeClr val="accent2"/>
        </a:buClr>
        <a:defRPr sz="1900" kern="1200">
          <a:solidFill>
            <a:schemeClr val="tx1"/>
          </a:solidFill>
          <a:latin typeface="Cambria" panose="02040503050406030204" pitchFamily="18" charset="0"/>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Methods: A Deeper Look</a:t>
            </a:r>
            <a:endParaRPr lang="en-US" dirty="0"/>
          </a:p>
        </p:txBody>
      </p:sp>
      <p:sp>
        <p:nvSpPr>
          <p:cNvPr id="3" name="Subtitle 2"/>
          <p:cNvSpPr>
            <a:spLocks noGrp="1"/>
          </p:cNvSpPr>
          <p:nvPr>
            <p:ph type="subTitle" idx="1"/>
          </p:nvPr>
        </p:nvSpPr>
        <p:spPr/>
        <p:txBody>
          <a:bodyPr/>
          <a:lstStyle/>
          <a:p>
            <a:r>
              <a:rPr lang="en-US" dirty="0" smtClean="0"/>
              <a:t>Chapter </a:t>
            </a:r>
            <a:r>
              <a:rPr lang="en-US" dirty="0"/>
              <a:t>7</a:t>
            </a:r>
            <a:r>
              <a:rPr lang="en-US" dirty="0" smtClean="0"/>
              <a:t> of Visual C# How to Program, 6/e</a:t>
            </a:r>
            <a:endParaRPr lang="en-US" dirty="0"/>
          </a:p>
        </p:txBody>
      </p:sp>
      <p:sp>
        <p:nvSpPr>
          <p:cNvPr id="4" name="Footer Placeholder 3"/>
          <p:cNvSpPr>
            <a:spLocks noGrp="1"/>
          </p:cNvSpPr>
          <p:nvPr>
            <p:ph type="ftr" sz="quarter" idx="12"/>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48962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0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792163" y="0"/>
            <a:ext cx="1060608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780066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0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20650" y="0"/>
            <a:ext cx="1194911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179888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0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36538"/>
            <a:ext cx="12192000" cy="63833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56717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0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6213"/>
            <a:ext cx="12192000" cy="65055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841606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0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646113" y="0"/>
            <a:ext cx="1089818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462314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p:txBody>
          <a:bodyPr/>
          <a:lstStyle/>
          <a:p>
            <a:r>
              <a:rPr lang="en-US" sz="3200" dirty="0"/>
              <a:t>So far, we’ve used properties, methods and classes to package code. </a:t>
            </a:r>
            <a:endParaRPr lang="en-US" sz="3200" dirty="0" smtClean="0"/>
          </a:p>
          <a:p>
            <a:r>
              <a:rPr lang="en-US" sz="3200" dirty="0" smtClean="0"/>
              <a:t>C</a:t>
            </a:r>
            <a:r>
              <a:rPr lang="en-US" sz="3200" dirty="0"/>
              <a:t># apps are written by combining your properties, methods and classes with predefined properties, methods and classes available in the .NET Framework Class Library and in other class libraries. </a:t>
            </a:r>
            <a:endParaRPr lang="en-US" sz="3200" dirty="0" smtClean="0"/>
          </a:p>
          <a:p>
            <a:r>
              <a:rPr lang="en-US" sz="3200" dirty="0" smtClean="0"/>
              <a:t>Related </a:t>
            </a:r>
            <a:r>
              <a:rPr lang="en-US" sz="3200" dirty="0"/>
              <a:t>classes are often grouped into namespaces and compiled into class libraries so that they can be reused in other apps. </a:t>
            </a:r>
            <a:endParaRPr lang="en-US" sz="3200" dirty="0" smtClean="0"/>
          </a:p>
        </p:txBody>
      </p:sp>
      <p:sp>
        <p:nvSpPr>
          <p:cNvPr id="63491" name="Rectangle 2"/>
          <p:cNvSpPr>
            <a:spLocks noGrp="1" noChangeArrowheads="1"/>
          </p:cNvSpPr>
          <p:nvPr>
            <p:ph type="title"/>
          </p:nvPr>
        </p:nvSpPr>
        <p:spPr/>
        <p:txBody>
          <a:bodyPr/>
          <a:lstStyle/>
          <a:p>
            <a:r>
              <a:rPr lang="en-US" smtClean="0"/>
              <a:t>7.2  Packaging Code in C#  </a:t>
            </a:r>
            <a:endParaRPr lang="en-US" dirty="0" smtClean="0"/>
          </a:p>
        </p:txBody>
      </p:sp>
      <p:sp>
        <p:nvSpPr>
          <p:cNvPr id="15364"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356058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377950"/>
            <a:ext cx="12192000" cy="41005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756101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p:txBody>
          <a:bodyPr/>
          <a:lstStyle/>
          <a:p>
            <a:r>
              <a:rPr lang="en-US" sz="3200" dirty="0" smtClean="0"/>
              <a:t>Methods allow you to modularize an app by separating its tasks into reusable units.</a:t>
            </a:r>
          </a:p>
          <a:p>
            <a:r>
              <a:rPr lang="en-US" sz="3200" dirty="0" smtClean="0"/>
              <a:t>Motivations </a:t>
            </a:r>
            <a:r>
              <a:rPr lang="en-US" sz="3200" dirty="0"/>
              <a:t>for modularizing an app with </a:t>
            </a:r>
            <a:r>
              <a:rPr lang="en-US" sz="3200" dirty="0" smtClean="0"/>
              <a:t>methods</a:t>
            </a:r>
          </a:p>
          <a:p>
            <a:pPr lvl="1"/>
            <a:r>
              <a:rPr lang="en-US" sz="2800" dirty="0" smtClean="0"/>
              <a:t>Software reuse—existing methods can be used as building blocks to create new apps.</a:t>
            </a:r>
          </a:p>
          <a:p>
            <a:pPr lvl="1"/>
            <a:r>
              <a:rPr lang="en-US" sz="2800" dirty="0" smtClean="0"/>
              <a:t>Avoid repeating code.</a:t>
            </a:r>
          </a:p>
          <a:p>
            <a:pPr lvl="1"/>
            <a:r>
              <a:rPr lang="en-US" sz="2800" dirty="0"/>
              <a:t>Making programs easier to test, debug and </a:t>
            </a:r>
            <a:r>
              <a:rPr lang="en-US" sz="2800" dirty="0" smtClean="0"/>
              <a:t>maintain</a:t>
            </a:r>
          </a:p>
          <a:p>
            <a:r>
              <a:rPr lang="en-US" sz="3200" dirty="0" smtClean="0"/>
              <a:t>Dividing an app into meaningful methods makes the app easier to debug and maintain.</a:t>
            </a:r>
            <a:endParaRPr lang="en-US" sz="3200" dirty="0"/>
          </a:p>
        </p:txBody>
      </p:sp>
      <p:sp>
        <p:nvSpPr>
          <p:cNvPr id="66563" name="Rectangle 2"/>
          <p:cNvSpPr>
            <a:spLocks noGrp="1" noChangeArrowheads="1"/>
          </p:cNvSpPr>
          <p:nvPr>
            <p:ph type="title"/>
          </p:nvPr>
        </p:nvSpPr>
        <p:spPr/>
        <p:txBody>
          <a:bodyPr>
            <a:normAutofit/>
          </a:bodyPr>
          <a:lstStyle/>
          <a:p>
            <a:r>
              <a:rPr lang="en-US" dirty="0" smtClean="0"/>
              <a:t>7.2.1 Modularizing Programs</a:t>
            </a:r>
            <a:endParaRPr lang="en-US" dirty="0"/>
          </a:p>
        </p:txBody>
      </p:sp>
      <p:sp>
        <p:nvSpPr>
          <p:cNvPr id="1741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937976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76413"/>
            <a:ext cx="12192000" cy="33035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81601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609600" y="1481138"/>
            <a:ext cx="10972800" cy="4525962"/>
          </a:xfrm>
        </p:spPr>
        <p:txBody>
          <a:bodyPr/>
          <a:lstStyle/>
          <a:p>
            <a:r>
              <a:rPr lang="en-US" sz="3200" dirty="0"/>
              <a:t>As you know, a method is invoked by a method call, and when the called method completes its task, it returns control and possibly a result to its caller. </a:t>
            </a:r>
            <a:endParaRPr lang="en-US" sz="3200" dirty="0" smtClean="0"/>
          </a:p>
          <a:p>
            <a:r>
              <a:rPr lang="en-US" sz="3200" dirty="0" smtClean="0"/>
              <a:t>An </a:t>
            </a:r>
            <a:r>
              <a:rPr lang="en-US" sz="3200" dirty="0"/>
              <a:t>analogy to the method-call-and-return structure is the hierarchical form of management </a:t>
            </a:r>
            <a:r>
              <a:rPr lang="en-US" sz="3200" dirty="0" smtClean="0"/>
              <a:t>(Fig. 7.1).</a:t>
            </a:r>
          </a:p>
          <a:p>
            <a:pPr lvl="1"/>
            <a:r>
              <a:rPr lang="en-US" altLang="en-US" dirty="0"/>
              <a:t>The boss method does not know how the worker method performs its designated tasks.</a:t>
            </a:r>
          </a:p>
          <a:p>
            <a:pPr lvl="1"/>
            <a:r>
              <a:rPr lang="en-US" altLang="en-US" dirty="0"/>
              <a:t>The worker may also call other worker methods.</a:t>
            </a:r>
          </a:p>
          <a:p>
            <a:r>
              <a:rPr lang="en-US" altLang="en-US" dirty="0"/>
              <a:t>This hiding of implementation details promotes good software engineering.</a:t>
            </a:r>
          </a:p>
          <a:p>
            <a:endParaRPr lang="en-US" sz="3200" dirty="0"/>
          </a:p>
        </p:txBody>
      </p:sp>
      <p:sp>
        <p:nvSpPr>
          <p:cNvPr id="70659" name="Rectangle 2"/>
          <p:cNvSpPr>
            <a:spLocks noGrp="1" noChangeArrowheads="1"/>
          </p:cNvSpPr>
          <p:nvPr>
            <p:ph type="title"/>
          </p:nvPr>
        </p:nvSpPr>
        <p:spPr/>
        <p:txBody>
          <a:bodyPr/>
          <a:lstStyle/>
          <a:p>
            <a:r>
              <a:rPr lang="en-US" dirty="0" smtClean="0"/>
              <a:t>7.2.2 Calling Methods</a:t>
            </a:r>
            <a:endParaRPr lang="en-US" dirty="0"/>
          </a:p>
        </p:txBody>
      </p:sp>
      <p:sp>
        <p:nvSpPr>
          <p:cNvPr id="1946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277636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09600"/>
            <a:ext cx="12192000" cy="56388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4354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p:txBody>
          <a:bodyPr/>
          <a:lstStyle/>
          <a:p>
            <a:r>
              <a:rPr lang="en-US" altLang="en-US" dirty="0" smtClean="0"/>
              <a:t>A method that applies to the class in which it’s declared as a whole is known as a </a:t>
            </a:r>
            <a:r>
              <a:rPr lang="en-US" altLang="en-US" dirty="0" smtClean="0">
                <a:latin typeface="Consolas" panose="020B0609020204030204" pitchFamily="49" charset="0"/>
              </a:rPr>
              <a:t>static</a:t>
            </a:r>
            <a:r>
              <a:rPr lang="en-US" altLang="en-US" dirty="0" smtClean="0"/>
              <a:t> method.</a:t>
            </a:r>
          </a:p>
          <a:p>
            <a:r>
              <a:rPr lang="en-US" altLang="en-US" dirty="0" smtClean="0"/>
              <a:t>To declare a method as </a:t>
            </a:r>
            <a:r>
              <a:rPr lang="en-US" altLang="en-US" dirty="0" smtClean="0">
                <a:latin typeface="Consolas" panose="020B0609020204030204" pitchFamily="49" charset="0"/>
              </a:rPr>
              <a:t>static</a:t>
            </a:r>
            <a:r>
              <a:rPr lang="en-US" altLang="en-US" dirty="0" smtClean="0"/>
              <a:t>, place the keyword static before the return type in the method’s declaration.</a:t>
            </a:r>
          </a:p>
          <a:p>
            <a:r>
              <a:rPr lang="en-US" altLang="en-US" dirty="0" smtClean="0"/>
              <a:t>You call any </a:t>
            </a:r>
            <a:r>
              <a:rPr lang="en-US" altLang="en-US" dirty="0" smtClean="0">
                <a:latin typeface="Consolas" panose="020B0609020204030204" pitchFamily="49" charset="0"/>
              </a:rPr>
              <a:t>static</a:t>
            </a:r>
            <a:r>
              <a:rPr lang="en-US" altLang="en-US" dirty="0" smtClean="0"/>
              <a:t> method by specifying the name of the class in which the method is declared, followed by the member access (</a:t>
            </a:r>
            <a:r>
              <a:rPr lang="en-US" altLang="en-US" dirty="0" smtClean="0">
                <a:latin typeface="Consolas" panose="020B0609020204030204" pitchFamily="49" charset="0"/>
              </a:rPr>
              <a:t>.</a:t>
            </a:r>
            <a:r>
              <a:rPr lang="en-US" altLang="en-US" dirty="0" smtClean="0"/>
              <a:t>) operator and the method name.</a:t>
            </a:r>
            <a:endParaRPr lang="en-US" altLang="en-US" dirty="0"/>
          </a:p>
        </p:txBody>
      </p:sp>
      <p:sp>
        <p:nvSpPr>
          <p:cNvPr id="73731" name="Rectangle 2"/>
          <p:cNvSpPr>
            <a:spLocks noGrp="1" noChangeArrowheads="1"/>
          </p:cNvSpPr>
          <p:nvPr>
            <p:ph type="title"/>
          </p:nvPr>
        </p:nvSpPr>
        <p:spPr/>
        <p:txBody>
          <a:bodyPr>
            <a:normAutofit fontScale="90000"/>
          </a:bodyPr>
          <a:lstStyle/>
          <a:p>
            <a:r>
              <a:rPr lang="en-US" smtClean="0"/>
              <a:t>7.3  static Methods, static Variables and Class Math </a:t>
            </a:r>
            <a:endParaRPr lang="en-US" dirty="0" smtClean="0"/>
          </a:p>
        </p:txBody>
      </p:sp>
      <p:sp>
        <p:nvSpPr>
          <p:cNvPr id="2253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129999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idx="1"/>
          </p:nvPr>
        </p:nvSpPr>
        <p:spPr/>
        <p:txBody>
          <a:bodyPr/>
          <a:lstStyle/>
          <a:p>
            <a:r>
              <a:rPr lang="en-US" altLang="en-US" dirty="0" smtClean="0"/>
              <a:t>Class </a:t>
            </a:r>
            <a:r>
              <a:rPr lang="en-US" altLang="en-US" dirty="0" smtClean="0">
                <a:latin typeface="Consolas" panose="020B0609020204030204" pitchFamily="49" charset="0"/>
              </a:rPr>
              <a:t>Math</a:t>
            </a:r>
            <a:r>
              <a:rPr lang="en-US" altLang="en-US" dirty="0" smtClean="0"/>
              <a:t> provides a collection of </a:t>
            </a:r>
            <a:r>
              <a:rPr lang="en-US" altLang="en-US" dirty="0" smtClean="0">
                <a:latin typeface="Consolas" panose="020B0609020204030204" pitchFamily="49" charset="0"/>
              </a:rPr>
              <a:t>static</a:t>
            </a:r>
            <a:r>
              <a:rPr lang="en-US" altLang="en-US" dirty="0" smtClean="0"/>
              <a:t> methods that enable you to perform common mathematical calculations. </a:t>
            </a:r>
          </a:p>
          <a:p>
            <a:r>
              <a:rPr lang="en-US" altLang="en-US" dirty="0" smtClean="0"/>
              <a:t>You do not need to create a </a:t>
            </a:r>
            <a:r>
              <a:rPr lang="en-US" altLang="en-US" dirty="0" smtClean="0">
                <a:latin typeface="Consolas" panose="020B0609020204030204" pitchFamily="49" charset="0"/>
              </a:rPr>
              <a:t>Math</a:t>
            </a:r>
            <a:r>
              <a:rPr lang="en-US" altLang="en-US" dirty="0" smtClean="0"/>
              <a:t> object before calling method </a:t>
            </a:r>
            <a:r>
              <a:rPr lang="en-US" altLang="en-US" dirty="0" err="1" smtClean="0">
                <a:latin typeface="Consolas" panose="020B0609020204030204" pitchFamily="49" charset="0"/>
              </a:rPr>
              <a:t>Sqrt</a:t>
            </a:r>
            <a:r>
              <a:rPr lang="en-US" altLang="en-US" dirty="0" smtClean="0"/>
              <a:t>.</a:t>
            </a:r>
          </a:p>
          <a:p>
            <a:r>
              <a:rPr lang="en-US" altLang="en-US" dirty="0" smtClean="0"/>
              <a:t>Method arguments may be constants, variables or expressions. </a:t>
            </a:r>
            <a:endParaRPr lang="en-US" altLang="en-US" dirty="0"/>
          </a:p>
        </p:txBody>
      </p:sp>
      <p:sp>
        <p:nvSpPr>
          <p:cNvPr id="74756" name="Rectangle 3"/>
          <p:cNvSpPr>
            <a:spLocks noGrp="1" noChangeArrowheads="1"/>
          </p:cNvSpPr>
          <p:nvPr>
            <p:ph type="title"/>
          </p:nvPr>
        </p:nvSpPr>
        <p:spPr/>
        <p:txBody>
          <a:bodyPr>
            <a:normAutofit/>
          </a:bodyPr>
          <a:lstStyle/>
          <a:p>
            <a:r>
              <a:rPr lang="en-US" dirty="0" smtClean="0"/>
              <a:t>7.3.1 Math Class Methods</a:t>
            </a:r>
            <a:endParaRPr lang="en-US" dirty="0"/>
          </a:p>
        </p:txBody>
      </p:sp>
      <p:sp>
        <p:nvSpPr>
          <p:cNvPr id="2355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4459055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p:txBody>
          <a:bodyPr/>
          <a:lstStyle/>
          <a:p>
            <a:r>
              <a:rPr lang="en-US" altLang="en-US" dirty="0" smtClean="0"/>
              <a:t>Figure 7.2 summarizes several Math class methods. In the figure, x and y are of type double.</a:t>
            </a:r>
            <a:endParaRPr lang="en-US" altLang="en-US" dirty="0"/>
          </a:p>
        </p:txBody>
      </p:sp>
      <p:sp>
        <p:nvSpPr>
          <p:cNvPr id="1028" name="Rectangle 2"/>
          <p:cNvSpPr>
            <a:spLocks noGrp="1" noChangeArrowheads="1"/>
          </p:cNvSpPr>
          <p:nvPr>
            <p:ph type="title"/>
          </p:nvPr>
        </p:nvSpPr>
        <p:spPr/>
        <p:txBody>
          <a:bodyPr>
            <a:normAutofit/>
          </a:bodyPr>
          <a:lstStyle/>
          <a:p>
            <a:r>
              <a:rPr lang="en-US" dirty="0"/>
              <a:t>7.3.1 Math Class Methods</a:t>
            </a:r>
          </a:p>
        </p:txBody>
      </p:sp>
      <p:sp>
        <p:nvSpPr>
          <p:cNvPr id="245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2259014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549275" y="0"/>
            <a:ext cx="1109186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44803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875"/>
            <a:ext cx="12192000" cy="68262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21642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p:txBody>
          <a:bodyPr/>
          <a:lstStyle/>
          <a:p>
            <a:r>
              <a:rPr lang="en-US" altLang="en-US" smtClean="0"/>
              <a:t>When objects of a class containing static variables are created, all the objects of that class share one copy of the class’s static variables.</a:t>
            </a:r>
          </a:p>
          <a:p>
            <a:r>
              <a:rPr lang="en-US" altLang="en-US" smtClean="0"/>
              <a:t>Together the static variables and instance variables represent the fields of a class.</a:t>
            </a:r>
          </a:p>
        </p:txBody>
      </p:sp>
      <p:sp>
        <p:nvSpPr>
          <p:cNvPr id="78853" name="Rectangle 4"/>
          <p:cNvSpPr>
            <a:spLocks noGrp="1" noChangeArrowheads="1"/>
          </p:cNvSpPr>
          <p:nvPr>
            <p:ph type="title"/>
          </p:nvPr>
        </p:nvSpPr>
        <p:spPr/>
        <p:txBody>
          <a:bodyPr>
            <a:normAutofit fontScale="90000"/>
          </a:bodyPr>
          <a:lstStyle/>
          <a:p>
            <a:r>
              <a:rPr lang="en-US" smtClean="0"/>
              <a:t>7.3  static Methods, static Variables and Class Math (Cont.)</a:t>
            </a:r>
            <a:endParaRPr lang="en-US" dirty="0"/>
          </a:p>
        </p:txBody>
      </p:sp>
      <p:sp>
        <p:nvSpPr>
          <p:cNvPr id="2867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803353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74825"/>
            <a:ext cx="12192000" cy="33083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631044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p:txBody>
          <a:bodyPr/>
          <a:lstStyle/>
          <a:p>
            <a:r>
              <a:rPr lang="en-US" altLang="en-US" sz="3200" dirty="0" smtClean="0">
                <a:latin typeface="Consolas" panose="020B0609020204030204" pitchFamily="49" charset="0"/>
              </a:rPr>
              <a:t>Main</a:t>
            </a:r>
            <a:r>
              <a:rPr lang="en-US" altLang="en-US" sz="3200" dirty="0" smtClean="0"/>
              <a:t> is sometimes called the app’s entry point.</a:t>
            </a:r>
          </a:p>
          <a:p>
            <a:r>
              <a:rPr lang="en-US" altLang="en-US" sz="3200" dirty="0" smtClean="0"/>
              <a:t>Declaring </a:t>
            </a:r>
            <a:r>
              <a:rPr lang="en-US" altLang="en-US" sz="3200" dirty="0" smtClean="0">
                <a:latin typeface="Consolas" panose="020B0609020204030204" pitchFamily="49" charset="0"/>
              </a:rPr>
              <a:t>Main</a:t>
            </a:r>
            <a:r>
              <a:rPr lang="en-US" altLang="en-US" sz="3200" dirty="0" smtClean="0"/>
              <a:t> as </a:t>
            </a:r>
            <a:r>
              <a:rPr lang="en-US" altLang="en-US" sz="3200" dirty="0" smtClean="0">
                <a:latin typeface="Consolas" panose="020B0609020204030204" pitchFamily="49" charset="0"/>
              </a:rPr>
              <a:t>static</a:t>
            </a:r>
            <a:r>
              <a:rPr lang="en-US" altLang="en-US" sz="3200" dirty="0" smtClean="0"/>
              <a:t> allows the execution environment to invoke </a:t>
            </a:r>
            <a:r>
              <a:rPr lang="en-US" altLang="en-US" sz="3200" dirty="0" smtClean="0">
                <a:latin typeface="Consolas" panose="020B0609020204030204" pitchFamily="49" charset="0"/>
              </a:rPr>
              <a:t>Main</a:t>
            </a:r>
            <a:r>
              <a:rPr lang="en-US" altLang="en-US" sz="3200" dirty="0" smtClean="0"/>
              <a:t> without creating an instance of the class.</a:t>
            </a:r>
          </a:p>
          <a:p>
            <a:endParaRPr lang="en-US" altLang="en-US" sz="3200" dirty="0"/>
          </a:p>
        </p:txBody>
      </p:sp>
      <p:sp>
        <p:nvSpPr>
          <p:cNvPr id="80900" name="Rectangle 3"/>
          <p:cNvSpPr>
            <a:spLocks noGrp="1" noChangeArrowheads="1"/>
          </p:cNvSpPr>
          <p:nvPr>
            <p:ph type="title"/>
          </p:nvPr>
        </p:nvSpPr>
        <p:spPr/>
        <p:txBody>
          <a:bodyPr>
            <a:normAutofit/>
          </a:bodyPr>
          <a:lstStyle/>
          <a:p>
            <a:r>
              <a:rPr lang="en-US" dirty="0" smtClean="0"/>
              <a:t>7.3.3 </a:t>
            </a:r>
            <a:r>
              <a:rPr lang="en-US" altLang="en-US" dirty="0" smtClean="0"/>
              <a:t>Why </a:t>
            </a:r>
            <a:r>
              <a:rPr lang="en-US" altLang="en-US" dirty="0"/>
              <a:t>Is Main Declared static?</a:t>
            </a:r>
          </a:p>
        </p:txBody>
      </p:sp>
      <p:sp>
        <p:nvSpPr>
          <p:cNvPr id="30724" name="Footer Placeholder 2"/>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6188778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p:txBody>
          <a:bodyPr/>
          <a:lstStyle/>
          <a:p>
            <a:r>
              <a:rPr lang="en-US" altLang="en-US" dirty="0" smtClean="0"/>
              <a:t>You </a:t>
            </a:r>
            <a:r>
              <a:rPr lang="en-US" altLang="en-US" dirty="0"/>
              <a:t>can place a </a:t>
            </a:r>
            <a:r>
              <a:rPr lang="en-US" altLang="en-US" dirty="0">
                <a:latin typeface="Consolas" panose="020B0609020204030204" pitchFamily="49" charset="0"/>
              </a:rPr>
              <a:t>Main</a:t>
            </a:r>
            <a:r>
              <a:rPr lang="en-US" altLang="en-US" dirty="0"/>
              <a:t> method in every class you declare. </a:t>
            </a:r>
            <a:endParaRPr lang="en-US" altLang="en-US" dirty="0" smtClean="0"/>
          </a:p>
          <a:p>
            <a:r>
              <a:rPr lang="en-US" altLang="en-US" dirty="0" smtClean="0"/>
              <a:t>Some </a:t>
            </a:r>
            <a:r>
              <a:rPr lang="en-US" altLang="en-US" dirty="0"/>
              <a:t>programmers take advantage of this to build a small test app into each class they declare. </a:t>
            </a:r>
            <a:endParaRPr lang="en-US" altLang="en-US" dirty="0" smtClean="0"/>
          </a:p>
          <a:p>
            <a:r>
              <a:rPr lang="en-US" altLang="en-US" dirty="0"/>
              <a:t>I</a:t>
            </a:r>
            <a:r>
              <a:rPr lang="en-US" altLang="en-US" dirty="0" smtClean="0"/>
              <a:t>f </a:t>
            </a:r>
            <a:r>
              <a:rPr lang="en-US" altLang="en-US" dirty="0"/>
              <a:t>you declare more than one </a:t>
            </a:r>
            <a:r>
              <a:rPr lang="en-US" altLang="en-US" dirty="0">
                <a:latin typeface="Consolas" panose="020B0609020204030204" pitchFamily="49" charset="0"/>
              </a:rPr>
              <a:t>Main</a:t>
            </a:r>
            <a:r>
              <a:rPr lang="en-US" altLang="en-US" dirty="0"/>
              <a:t> method among the classes of your project, you’ll need to indicate to the IDE which one you would like to be the app’s entry </a:t>
            </a:r>
            <a:r>
              <a:rPr lang="en-US" altLang="en-US" dirty="0" smtClean="0"/>
              <a:t>point:</a:t>
            </a:r>
            <a:endParaRPr lang="en-US" altLang="en-US" dirty="0"/>
          </a:p>
          <a:p>
            <a:pPr lvl="1"/>
            <a:r>
              <a:rPr lang="en-US" altLang="en-US" dirty="0"/>
              <a:t>With the project open in Visual Studio, select </a:t>
            </a:r>
            <a:r>
              <a:rPr lang="en-US" altLang="en-US" b="1" dirty="0"/>
              <a:t>Project &gt; [</a:t>
            </a:r>
            <a:r>
              <a:rPr lang="en-US" altLang="en-US" b="1" dirty="0" err="1"/>
              <a:t>ProjectName</a:t>
            </a:r>
            <a:r>
              <a:rPr lang="en-US" altLang="en-US" b="1" dirty="0"/>
              <a:t>] Properties... </a:t>
            </a:r>
            <a:r>
              <a:rPr lang="en-US" altLang="en-US" dirty="0"/>
              <a:t>(where </a:t>
            </a:r>
            <a:r>
              <a:rPr lang="en-US" altLang="en-US" b="1" dirty="0"/>
              <a:t>[</a:t>
            </a:r>
            <a:r>
              <a:rPr lang="en-US" altLang="en-US" b="1" dirty="0" err="1"/>
              <a:t>ProjectName</a:t>
            </a:r>
            <a:r>
              <a:rPr lang="en-US" altLang="en-US" b="1" dirty="0"/>
              <a:t>]</a:t>
            </a:r>
            <a:r>
              <a:rPr lang="en-US" altLang="en-US" dirty="0"/>
              <a:t> is the name of your project). </a:t>
            </a:r>
          </a:p>
          <a:p>
            <a:pPr lvl="1"/>
            <a:r>
              <a:rPr lang="en-US" altLang="en-US" dirty="0"/>
              <a:t>Select the class containing the </a:t>
            </a:r>
            <a:r>
              <a:rPr lang="en-US" altLang="en-US" dirty="0">
                <a:latin typeface="Consolas" panose="020B0609020204030204" pitchFamily="49" charset="0"/>
              </a:rPr>
              <a:t>Main</a:t>
            </a:r>
            <a:r>
              <a:rPr lang="en-US" altLang="en-US" dirty="0"/>
              <a:t> method that should be the entry point from the </a:t>
            </a:r>
            <a:r>
              <a:rPr lang="en-US" altLang="en-US" b="1" dirty="0"/>
              <a:t>Startup object </a:t>
            </a:r>
            <a:r>
              <a:rPr lang="en-US" altLang="en-US" dirty="0"/>
              <a:t>list box.</a:t>
            </a:r>
            <a:endParaRPr lang="en-US" altLang="en-US" dirty="0" smtClean="0"/>
          </a:p>
        </p:txBody>
      </p:sp>
      <p:sp>
        <p:nvSpPr>
          <p:cNvPr id="81924" name="Rectangle 3"/>
          <p:cNvSpPr>
            <a:spLocks noGrp="1" noChangeArrowheads="1"/>
          </p:cNvSpPr>
          <p:nvPr>
            <p:ph type="title"/>
          </p:nvPr>
        </p:nvSpPr>
        <p:spPr/>
        <p:txBody>
          <a:bodyPr>
            <a:normAutofit/>
          </a:bodyPr>
          <a:lstStyle/>
          <a:p>
            <a:r>
              <a:rPr lang="en-US" dirty="0" smtClean="0"/>
              <a:t>7.3.4 </a:t>
            </a:r>
            <a:r>
              <a:rPr lang="en-US" altLang="en-US" dirty="0" smtClean="0"/>
              <a:t>Additional </a:t>
            </a:r>
            <a:r>
              <a:rPr lang="en-US" altLang="en-US" dirty="0"/>
              <a:t>Comments about </a:t>
            </a:r>
            <a:r>
              <a:rPr lang="en-US" altLang="en-US" dirty="0" smtClean="0"/>
              <a:t>Main</a:t>
            </a:r>
            <a:endParaRPr lang="en-US" altLang="en-US" dirty="0"/>
          </a:p>
        </p:txBody>
      </p:sp>
      <p:sp>
        <p:nvSpPr>
          <p:cNvPr id="317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0576722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p:txBody>
          <a:bodyPr/>
          <a:lstStyle/>
          <a:p>
            <a:r>
              <a:rPr lang="en-US" dirty="0" smtClean="0"/>
              <a:t>Fig. 7.3 declares method Maximum which determines and returns the largest of three double values.</a:t>
            </a:r>
          </a:p>
          <a:p>
            <a:endParaRPr lang="en-US" dirty="0"/>
          </a:p>
        </p:txBody>
      </p:sp>
      <p:sp>
        <p:nvSpPr>
          <p:cNvPr id="87043" name="Rectangle 2"/>
          <p:cNvSpPr>
            <a:spLocks noGrp="1" noChangeArrowheads="1"/>
          </p:cNvSpPr>
          <p:nvPr>
            <p:ph type="title"/>
          </p:nvPr>
        </p:nvSpPr>
        <p:spPr/>
        <p:txBody>
          <a:bodyPr>
            <a:normAutofit/>
          </a:bodyPr>
          <a:lstStyle/>
          <a:p>
            <a:r>
              <a:rPr lang="en-US" dirty="0" smtClean="0"/>
              <a:t>7.4  Methods with Multiple Parameters</a:t>
            </a:r>
          </a:p>
        </p:txBody>
      </p:sp>
      <p:sp>
        <p:nvSpPr>
          <p:cNvPr id="33795"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1691986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203325" y="0"/>
            <a:ext cx="978376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606616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844550" y="0"/>
            <a:ext cx="105029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023876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68275" y="0"/>
            <a:ext cx="1185386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217036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p:txBody>
          <a:bodyPr/>
          <a:lstStyle/>
          <a:p>
            <a:r>
              <a:rPr lang="en-US" dirty="0"/>
              <a:t>Method </a:t>
            </a:r>
            <a:r>
              <a:rPr lang="en-US" dirty="0">
                <a:latin typeface="Consolas" panose="020B0609020204030204" pitchFamily="49" charset="0"/>
              </a:rPr>
              <a:t>Maximum</a:t>
            </a:r>
            <a:r>
              <a:rPr lang="en-US" dirty="0"/>
              <a:t>’s declaration begins with keyword </a:t>
            </a:r>
            <a:r>
              <a:rPr lang="en-US" dirty="0">
                <a:latin typeface="Consolas" panose="020B0609020204030204" pitchFamily="49" charset="0"/>
              </a:rPr>
              <a:t>static</a:t>
            </a:r>
            <a:r>
              <a:rPr lang="en-US" dirty="0"/>
              <a:t>, which enables the </a:t>
            </a:r>
            <a:r>
              <a:rPr lang="en-US" dirty="0">
                <a:latin typeface="Consolas" panose="020B0609020204030204" pitchFamily="49" charset="0"/>
              </a:rPr>
              <a:t>Main</a:t>
            </a:r>
            <a:r>
              <a:rPr lang="en-US" dirty="0"/>
              <a:t> method (another </a:t>
            </a:r>
            <a:r>
              <a:rPr lang="en-US" dirty="0">
                <a:latin typeface="Consolas" panose="020B0609020204030204" pitchFamily="49" charset="0"/>
              </a:rPr>
              <a:t>static</a:t>
            </a:r>
            <a:r>
              <a:rPr lang="en-US" dirty="0"/>
              <a:t> method) to call </a:t>
            </a:r>
            <a:r>
              <a:rPr lang="en-US" dirty="0">
                <a:latin typeface="Consolas" panose="020B0609020204030204" pitchFamily="49" charset="0"/>
              </a:rPr>
              <a:t>Maximum</a:t>
            </a:r>
            <a:r>
              <a:rPr lang="en-US" dirty="0"/>
              <a:t> as shown in line 19 without creating an object of class </a:t>
            </a:r>
            <a:r>
              <a:rPr lang="en-US" dirty="0" err="1">
                <a:latin typeface="Consolas" panose="020B0609020204030204" pitchFamily="49" charset="0"/>
              </a:rPr>
              <a:t>MaximumFinder</a:t>
            </a:r>
            <a:r>
              <a:rPr lang="en-US" dirty="0"/>
              <a:t> and without qualifying the method name with the class name </a:t>
            </a:r>
            <a:r>
              <a:rPr lang="en-US" dirty="0" err="1" smtClean="0">
                <a:latin typeface="Consolas" panose="020B0609020204030204" pitchFamily="49" charset="0"/>
              </a:rPr>
              <a:t>MaximumFinder</a:t>
            </a:r>
            <a:r>
              <a:rPr lang="en-US" dirty="0"/>
              <a:t>.</a:t>
            </a:r>
            <a:endParaRPr lang="en-US" dirty="0" smtClean="0"/>
          </a:p>
          <a:p>
            <a:r>
              <a:rPr lang="en-US" dirty="0"/>
              <a:t>S</a:t>
            </a:r>
            <a:r>
              <a:rPr lang="en-US" dirty="0" smtClean="0"/>
              <a:t>tatic </a:t>
            </a:r>
            <a:r>
              <a:rPr lang="en-US" dirty="0"/>
              <a:t>methods in the </a:t>
            </a:r>
            <a:r>
              <a:rPr lang="en-US" i="1" dirty="0"/>
              <a:t>same</a:t>
            </a:r>
            <a:r>
              <a:rPr lang="en-US" dirty="0"/>
              <a:t> class can call each other directly. </a:t>
            </a:r>
          </a:p>
          <a:p>
            <a:endParaRPr lang="en-US" dirty="0"/>
          </a:p>
        </p:txBody>
      </p:sp>
      <p:sp>
        <p:nvSpPr>
          <p:cNvPr id="87043" name="Rectangle 2"/>
          <p:cNvSpPr>
            <a:spLocks noGrp="1" noChangeArrowheads="1"/>
          </p:cNvSpPr>
          <p:nvPr>
            <p:ph type="title"/>
          </p:nvPr>
        </p:nvSpPr>
        <p:spPr/>
        <p:txBody>
          <a:bodyPr>
            <a:normAutofit/>
          </a:bodyPr>
          <a:lstStyle/>
          <a:p>
            <a:r>
              <a:rPr lang="en-US" dirty="0" smtClean="0"/>
              <a:t>7.4.1 Keyword </a:t>
            </a:r>
            <a:r>
              <a:rPr lang="en-US" dirty="0">
                <a:latin typeface="Consolas" panose="020B0609020204030204" pitchFamily="49" charset="0"/>
              </a:rPr>
              <a:t>static </a:t>
            </a:r>
          </a:p>
        </p:txBody>
      </p:sp>
      <p:sp>
        <p:nvSpPr>
          <p:cNvPr id="5" name="Footer Placeholder 2"/>
          <p:cNvSpPr>
            <a:spLocks noGrp="1"/>
          </p:cNvSpPr>
          <p:nvPr>
            <p:ph type="ftr" sz="quarter" idx="11"/>
          </p:nvPr>
        </p:nvSpPr>
        <p:spPr>
          <a:xfrm>
            <a:off x="5283200" y="6387957"/>
            <a:ext cx="3691467" cy="365125"/>
          </a:xfrm>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6505027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1"/>
          </p:nvPr>
        </p:nvSpPr>
        <p:spPr/>
        <p:txBody>
          <a:bodyPr/>
          <a:lstStyle/>
          <a:p>
            <a:r>
              <a:rPr lang="en-US" dirty="0" smtClean="0"/>
              <a:t>When a method has more than one parameter, the parameters are specified as a comma-separated list.</a:t>
            </a:r>
          </a:p>
          <a:p>
            <a:r>
              <a:rPr lang="en-US" dirty="0" smtClean="0"/>
              <a:t>There must be one argument in the method call for each required parameter (sometimes called a formal parameter) in the method declaration.</a:t>
            </a:r>
          </a:p>
          <a:p>
            <a:r>
              <a:rPr lang="en-US" dirty="0" smtClean="0"/>
              <a:t>Each argument must be consistent with the type of the corresponding parameter.</a:t>
            </a:r>
          </a:p>
          <a:p>
            <a:r>
              <a:rPr lang="en-US" dirty="0" smtClean="0"/>
              <a:t>When program control returns from a method, that method’s parameters are no longer accessible in memory.</a:t>
            </a:r>
          </a:p>
          <a:p>
            <a:r>
              <a:rPr lang="en-US" dirty="0" smtClean="0"/>
              <a:t>Methods can return at most one value.</a:t>
            </a:r>
            <a:endParaRPr lang="en-US" dirty="0"/>
          </a:p>
        </p:txBody>
      </p:sp>
      <p:sp>
        <p:nvSpPr>
          <p:cNvPr id="87043" name="Rectangle 2"/>
          <p:cNvSpPr>
            <a:spLocks noGrp="1" noChangeArrowheads="1"/>
          </p:cNvSpPr>
          <p:nvPr>
            <p:ph type="title"/>
          </p:nvPr>
        </p:nvSpPr>
        <p:spPr/>
        <p:txBody>
          <a:bodyPr>
            <a:normAutofit/>
          </a:bodyPr>
          <a:lstStyle/>
          <a:p>
            <a:r>
              <a:rPr lang="en-US" dirty="0" smtClean="0"/>
              <a:t>7.4.2 </a:t>
            </a:r>
            <a:r>
              <a:rPr lang="en-US" dirty="0"/>
              <a:t>Method Maximum </a:t>
            </a:r>
            <a:endParaRPr lang="en-US" dirty="0" smtClean="0"/>
          </a:p>
        </p:txBody>
      </p:sp>
      <p:sp>
        <p:nvSpPr>
          <p:cNvPr id="5" name="Footer Placeholder 2"/>
          <p:cNvSpPr>
            <a:spLocks noGrp="1"/>
          </p:cNvSpPr>
          <p:nvPr>
            <p:ph type="ftr" sz="quarter" idx="11"/>
          </p:nvPr>
        </p:nvSpPr>
        <p:spPr>
          <a:xfrm>
            <a:off x="5283200" y="6408739"/>
            <a:ext cx="3691467" cy="365125"/>
          </a:xfrm>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8780637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p:txBody>
          <a:bodyPr/>
          <a:lstStyle/>
          <a:p>
            <a:r>
              <a:rPr lang="en-US" smtClean="0"/>
              <a:t>When to Declare Variables as Fields of a Class </a:t>
            </a:r>
          </a:p>
          <a:p>
            <a:r>
              <a:rPr lang="en-US" smtClean="0"/>
              <a:t>Variables should be declared as fields of a class only if they are required for use in more than one method or if the app needs to save their values between calls to the class’s methods.</a:t>
            </a:r>
            <a:endParaRPr lang="en-US" dirty="0" smtClean="0"/>
          </a:p>
        </p:txBody>
      </p:sp>
      <p:sp>
        <p:nvSpPr>
          <p:cNvPr id="88067" name="Rectangle 2"/>
          <p:cNvSpPr>
            <a:spLocks noGrp="1" noChangeArrowheads="1"/>
          </p:cNvSpPr>
          <p:nvPr>
            <p:ph type="title"/>
          </p:nvPr>
        </p:nvSpPr>
        <p:spPr/>
        <p:txBody>
          <a:bodyPr>
            <a:normAutofit fontScale="90000"/>
          </a:bodyPr>
          <a:lstStyle/>
          <a:p>
            <a:r>
              <a:rPr lang="en-US" dirty="0" smtClean="0"/>
              <a:t>7.4  Methods with Multiple Parameters (Cont.)</a:t>
            </a:r>
          </a:p>
        </p:txBody>
      </p:sp>
      <p:sp>
        <p:nvSpPr>
          <p:cNvPr id="5" name="Footer Placeholder 2"/>
          <p:cNvSpPr>
            <a:spLocks noGrp="1"/>
          </p:cNvSpPr>
          <p:nvPr>
            <p:ph type="ftr" sz="quarter" idx="11"/>
          </p:nvPr>
        </p:nvSpPr>
        <p:spPr>
          <a:xfrm>
            <a:off x="5283200" y="6367175"/>
            <a:ext cx="3691467" cy="365125"/>
          </a:xfrm>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7975539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1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55750"/>
            <a:ext cx="12192000" cy="37465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839824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p:txBody>
          <a:bodyPr/>
          <a:lstStyle/>
          <a:p>
            <a:r>
              <a:rPr lang="en-US" altLang="en-US" dirty="0" smtClean="0">
                <a:latin typeface="Consolas" panose="020B0609020204030204" pitchFamily="49" charset="0"/>
              </a:rPr>
              <a:t>string</a:t>
            </a:r>
            <a:r>
              <a:rPr lang="en-US" altLang="en-US" dirty="0" smtClean="0"/>
              <a:t> concatenation allows you to combine </a:t>
            </a:r>
            <a:r>
              <a:rPr lang="en-US" altLang="en-US" dirty="0" smtClean="0">
                <a:latin typeface="Consolas" panose="020B0609020204030204" pitchFamily="49" charset="0"/>
              </a:rPr>
              <a:t>string</a:t>
            </a:r>
            <a:r>
              <a:rPr lang="en-US" altLang="en-US" dirty="0" smtClean="0"/>
              <a:t>s using operator </a:t>
            </a:r>
            <a:r>
              <a:rPr lang="en-US" altLang="en-US" dirty="0" smtClean="0">
                <a:latin typeface="Consolas" panose="020B0609020204030204" pitchFamily="49" charset="0"/>
              </a:rPr>
              <a:t>+</a:t>
            </a:r>
            <a:r>
              <a:rPr lang="en-US" altLang="en-US" dirty="0" smtClean="0"/>
              <a:t> .</a:t>
            </a:r>
          </a:p>
          <a:p>
            <a:r>
              <a:rPr lang="en-US" altLang="en-US" dirty="0" smtClean="0"/>
              <a:t>When one of the </a:t>
            </a:r>
            <a:r>
              <a:rPr lang="en-US" altLang="en-US" dirty="0" smtClean="0">
                <a:latin typeface="Consolas" panose="020B0609020204030204" pitchFamily="49" charset="0"/>
              </a:rPr>
              <a:t>+</a:t>
            </a:r>
            <a:r>
              <a:rPr lang="en-US" altLang="en-US" dirty="0" smtClean="0"/>
              <a:t> operator’s operands is a </a:t>
            </a:r>
            <a:r>
              <a:rPr lang="en-US" altLang="en-US" dirty="0" smtClean="0">
                <a:latin typeface="Consolas" panose="020B0609020204030204" pitchFamily="49" charset="0"/>
              </a:rPr>
              <a:t>string</a:t>
            </a:r>
            <a:r>
              <a:rPr lang="en-US" altLang="en-US" dirty="0" smtClean="0"/>
              <a:t>, the other is implicitly converted to a </a:t>
            </a:r>
            <a:r>
              <a:rPr lang="en-US" altLang="en-US" dirty="0" smtClean="0">
                <a:latin typeface="Consolas" panose="020B0609020204030204" pitchFamily="49" charset="0"/>
              </a:rPr>
              <a:t>string</a:t>
            </a:r>
            <a:r>
              <a:rPr lang="en-US" altLang="en-US" dirty="0" smtClean="0"/>
              <a:t>, then the two are concatenated.</a:t>
            </a:r>
          </a:p>
          <a:p>
            <a:r>
              <a:rPr lang="en-US" altLang="en-US" dirty="0" smtClean="0"/>
              <a:t>If a </a:t>
            </a:r>
            <a:r>
              <a:rPr lang="en-US" altLang="en-US" dirty="0" smtClean="0">
                <a:latin typeface="Consolas" panose="020B0609020204030204" pitchFamily="49" charset="0"/>
              </a:rPr>
              <a:t>bool</a:t>
            </a:r>
            <a:r>
              <a:rPr lang="en-US" altLang="en-US" dirty="0" smtClean="0"/>
              <a:t> is concatenated with a </a:t>
            </a:r>
            <a:r>
              <a:rPr lang="en-US" altLang="en-US" dirty="0" smtClean="0">
                <a:latin typeface="Consolas" panose="020B0609020204030204" pitchFamily="49" charset="0"/>
              </a:rPr>
              <a:t>string</a:t>
            </a:r>
            <a:r>
              <a:rPr lang="en-US" altLang="en-US" dirty="0" smtClean="0"/>
              <a:t>, the </a:t>
            </a:r>
            <a:r>
              <a:rPr lang="en-US" altLang="en-US" dirty="0" smtClean="0">
                <a:latin typeface="Consolas" panose="020B0609020204030204" pitchFamily="49" charset="0"/>
              </a:rPr>
              <a:t>bool</a:t>
            </a:r>
            <a:r>
              <a:rPr lang="en-US" altLang="en-US" dirty="0" smtClean="0"/>
              <a:t> is converted to the </a:t>
            </a:r>
            <a:r>
              <a:rPr lang="en-US" altLang="en-US" dirty="0" smtClean="0">
                <a:latin typeface="Consolas" panose="020B0609020204030204" pitchFamily="49" charset="0"/>
              </a:rPr>
              <a:t>string</a:t>
            </a:r>
            <a:r>
              <a:rPr lang="en-US" altLang="en-US" dirty="0" smtClean="0"/>
              <a:t> </a:t>
            </a:r>
            <a:r>
              <a:rPr lang="en-US" altLang="en-US" dirty="0" smtClean="0">
                <a:latin typeface="Consolas" panose="020B0609020204030204" pitchFamily="49" charset="0"/>
              </a:rPr>
              <a:t>"True"</a:t>
            </a:r>
            <a:r>
              <a:rPr lang="en-US" altLang="en-US" dirty="0" smtClean="0"/>
              <a:t> or </a:t>
            </a:r>
            <a:r>
              <a:rPr lang="en-US" altLang="en-US" dirty="0" smtClean="0">
                <a:latin typeface="Consolas" panose="020B0609020204030204" pitchFamily="49" charset="0"/>
              </a:rPr>
              <a:t>"False"</a:t>
            </a:r>
            <a:r>
              <a:rPr lang="en-US" altLang="en-US" dirty="0" smtClean="0"/>
              <a:t>. </a:t>
            </a:r>
          </a:p>
        </p:txBody>
      </p:sp>
      <p:sp>
        <p:nvSpPr>
          <p:cNvPr id="91140" name="Rectangle 3"/>
          <p:cNvSpPr>
            <a:spLocks noGrp="1" noChangeArrowheads="1"/>
          </p:cNvSpPr>
          <p:nvPr>
            <p:ph type="title"/>
          </p:nvPr>
        </p:nvSpPr>
        <p:spPr/>
        <p:txBody>
          <a:bodyPr>
            <a:normAutofit/>
          </a:bodyPr>
          <a:lstStyle/>
          <a:p>
            <a:r>
              <a:rPr lang="en-US" dirty="0" smtClean="0"/>
              <a:t>7.4.3 </a:t>
            </a:r>
            <a:r>
              <a:rPr lang="en-US" dirty="0"/>
              <a:t>Assembling strings with </a:t>
            </a:r>
            <a:r>
              <a:rPr lang="en-US" dirty="0" smtClean="0"/>
              <a:t>Concatenation</a:t>
            </a:r>
          </a:p>
        </p:txBody>
      </p:sp>
      <p:sp>
        <p:nvSpPr>
          <p:cNvPr id="5" name="Footer Placeholder 2"/>
          <p:cNvSpPr>
            <a:spLocks noGrp="1"/>
          </p:cNvSpPr>
          <p:nvPr>
            <p:ph type="ftr" sz="quarter" idx="11"/>
          </p:nvPr>
        </p:nvSpPr>
        <p:spPr>
          <a:xfrm>
            <a:off x="5283200" y="6408739"/>
            <a:ext cx="3691467" cy="365125"/>
          </a:xfrm>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3469738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p:txBody>
          <a:bodyPr/>
          <a:lstStyle/>
          <a:p>
            <a:r>
              <a:rPr lang="en-US" altLang="en-US" dirty="0" smtClean="0">
                <a:latin typeface="Consolas" panose="020B0609020204030204" pitchFamily="49" charset="0"/>
              </a:rPr>
              <a:t>string</a:t>
            </a:r>
            <a:r>
              <a:rPr lang="en-US" altLang="en-US" dirty="0" smtClean="0"/>
              <a:t> concatenation allows you to combine </a:t>
            </a:r>
            <a:r>
              <a:rPr lang="en-US" altLang="en-US" dirty="0" smtClean="0">
                <a:latin typeface="Consolas" panose="020B0609020204030204" pitchFamily="49" charset="0"/>
              </a:rPr>
              <a:t>string</a:t>
            </a:r>
            <a:r>
              <a:rPr lang="en-US" altLang="en-US" dirty="0" smtClean="0"/>
              <a:t>s using </a:t>
            </a:r>
            <a:r>
              <a:rPr lang="en-US" altLang="en-US" dirty="0" smtClean="0">
                <a:latin typeface="Consolas" panose="020B0609020204030204" pitchFamily="49" charset="0"/>
              </a:rPr>
              <a:t>+</a:t>
            </a:r>
            <a:r>
              <a:rPr lang="en-US" altLang="en-US" dirty="0" smtClean="0"/>
              <a:t> .</a:t>
            </a:r>
          </a:p>
          <a:p>
            <a:r>
              <a:rPr lang="en-US" altLang="en-US" dirty="0" smtClean="0"/>
              <a:t>When one of the </a:t>
            </a:r>
            <a:r>
              <a:rPr lang="en-US" altLang="en-US" dirty="0" smtClean="0">
                <a:latin typeface="Consolas" panose="020B0609020204030204" pitchFamily="49" charset="0"/>
              </a:rPr>
              <a:t>+</a:t>
            </a:r>
            <a:r>
              <a:rPr lang="en-US" altLang="en-US" dirty="0" smtClean="0"/>
              <a:t> operator’s operands is a </a:t>
            </a:r>
            <a:r>
              <a:rPr lang="en-US" altLang="en-US" dirty="0" smtClean="0">
                <a:latin typeface="Consolas" panose="020B0609020204030204" pitchFamily="49" charset="0"/>
              </a:rPr>
              <a:t>string</a:t>
            </a:r>
            <a:r>
              <a:rPr lang="en-US" altLang="en-US" dirty="0" smtClean="0"/>
              <a:t>, the other is implicitly converted to a </a:t>
            </a:r>
            <a:r>
              <a:rPr lang="en-US" altLang="en-US" dirty="0" smtClean="0">
                <a:latin typeface="Consolas" panose="020B0609020204030204" pitchFamily="49" charset="0"/>
              </a:rPr>
              <a:t>string</a:t>
            </a:r>
            <a:r>
              <a:rPr lang="en-US" altLang="en-US" dirty="0" smtClean="0"/>
              <a:t>, then the two are concatenated.</a:t>
            </a:r>
          </a:p>
          <a:p>
            <a:r>
              <a:rPr lang="en-US" altLang="en-US" dirty="0" smtClean="0"/>
              <a:t>If a </a:t>
            </a:r>
            <a:r>
              <a:rPr lang="en-US" altLang="en-US" dirty="0" smtClean="0">
                <a:latin typeface="Consolas" panose="020B0609020204030204" pitchFamily="49" charset="0"/>
              </a:rPr>
              <a:t>bool</a:t>
            </a:r>
            <a:r>
              <a:rPr lang="en-US" altLang="en-US" dirty="0" smtClean="0"/>
              <a:t> is concatenated with a </a:t>
            </a:r>
            <a:r>
              <a:rPr lang="en-US" altLang="en-US" dirty="0" smtClean="0">
                <a:latin typeface="Consolas" panose="020B0609020204030204" pitchFamily="49" charset="0"/>
              </a:rPr>
              <a:t>string</a:t>
            </a:r>
            <a:r>
              <a:rPr lang="en-US" altLang="en-US" dirty="0" smtClean="0"/>
              <a:t>, the </a:t>
            </a:r>
            <a:r>
              <a:rPr lang="en-US" altLang="en-US" dirty="0" smtClean="0">
                <a:latin typeface="Consolas" panose="020B0609020204030204" pitchFamily="49" charset="0"/>
              </a:rPr>
              <a:t>bool</a:t>
            </a:r>
            <a:r>
              <a:rPr lang="en-US" altLang="en-US" dirty="0" smtClean="0"/>
              <a:t> is converted to the </a:t>
            </a:r>
            <a:r>
              <a:rPr lang="en-US" altLang="en-US" dirty="0" smtClean="0">
                <a:latin typeface="Consolas" panose="020B0609020204030204" pitchFamily="49" charset="0"/>
              </a:rPr>
              <a:t>string</a:t>
            </a:r>
            <a:r>
              <a:rPr lang="en-US" altLang="en-US" dirty="0" smtClean="0"/>
              <a:t> </a:t>
            </a:r>
            <a:r>
              <a:rPr lang="en-US" altLang="en-US" dirty="0" smtClean="0">
                <a:latin typeface="Consolas" panose="020B0609020204030204" pitchFamily="49" charset="0"/>
              </a:rPr>
              <a:t>"True"</a:t>
            </a:r>
            <a:r>
              <a:rPr lang="en-US" altLang="en-US" dirty="0" smtClean="0"/>
              <a:t> or </a:t>
            </a:r>
            <a:r>
              <a:rPr lang="en-US" altLang="en-US" dirty="0" smtClean="0">
                <a:latin typeface="Consolas" panose="020B0609020204030204" pitchFamily="49" charset="0"/>
              </a:rPr>
              <a:t>"False"</a:t>
            </a:r>
            <a:r>
              <a:rPr lang="en-US" altLang="en-US" dirty="0" smtClean="0"/>
              <a:t>. </a:t>
            </a:r>
          </a:p>
          <a:p>
            <a:r>
              <a:rPr lang="en-US" altLang="en-US" dirty="0" smtClean="0"/>
              <a:t>Every object has a </a:t>
            </a:r>
            <a:r>
              <a:rPr lang="en-US" altLang="en-US" dirty="0" err="1" smtClean="0">
                <a:latin typeface="Consolas" panose="020B0609020204030204" pitchFamily="49" charset="0"/>
              </a:rPr>
              <a:t>ToString</a:t>
            </a:r>
            <a:r>
              <a:rPr lang="en-US" altLang="en-US" dirty="0" smtClean="0"/>
              <a:t> method </a:t>
            </a:r>
            <a:r>
              <a:rPr lang="en-US" dirty="0"/>
              <a:t>that returns a </a:t>
            </a:r>
            <a:r>
              <a:rPr lang="en-US" dirty="0">
                <a:latin typeface="Consolas" panose="020B0609020204030204" pitchFamily="49" charset="0"/>
              </a:rPr>
              <a:t>string</a:t>
            </a:r>
            <a:r>
              <a:rPr lang="en-US" dirty="0"/>
              <a:t> representation of that </a:t>
            </a:r>
            <a:r>
              <a:rPr lang="en-US" dirty="0" smtClean="0"/>
              <a:t>object.</a:t>
            </a:r>
          </a:p>
          <a:p>
            <a:r>
              <a:rPr lang="en-US" dirty="0"/>
              <a:t>When an object is concatenated with a </a:t>
            </a:r>
            <a:r>
              <a:rPr lang="en-US" dirty="0">
                <a:latin typeface="Consolas" panose="020B0609020204030204" pitchFamily="49" charset="0"/>
              </a:rPr>
              <a:t>string</a:t>
            </a:r>
            <a:r>
              <a:rPr lang="en-US" dirty="0"/>
              <a:t>, the object’s </a:t>
            </a:r>
            <a:r>
              <a:rPr lang="en-US" dirty="0" err="1">
                <a:latin typeface="Consolas" panose="020B0609020204030204" pitchFamily="49" charset="0"/>
              </a:rPr>
              <a:t>ToString</a:t>
            </a:r>
            <a:r>
              <a:rPr lang="en-US" dirty="0"/>
              <a:t> method is called </a:t>
            </a:r>
            <a:r>
              <a:rPr lang="en-US" i="1" dirty="0"/>
              <a:t>implicitly</a:t>
            </a:r>
            <a:r>
              <a:rPr lang="en-US" dirty="0"/>
              <a:t> to obtain the </a:t>
            </a:r>
            <a:r>
              <a:rPr lang="en-US" dirty="0">
                <a:latin typeface="Consolas" panose="020B0609020204030204" pitchFamily="49" charset="0"/>
              </a:rPr>
              <a:t>string</a:t>
            </a:r>
            <a:r>
              <a:rPr lang="en-US" dirty="0"/>
              <a:t> representation of the object. If the object is </a:t>
            </a:r>
            <a:r>
              <a:rPr lang="en-US" dirty="0">
                <a:latin typeface="Consolas" panose="020B0609020204030204" pitchFamily="49" charset="0"/>
              </a:rPr>
              <a:t>null</a:t>
            </a:r>
            <a:r>
              <a:rPr lang="en-US" dirty="0"/>
              <a:t>, an </a:t>
            </a:r>
            <a:r>
              <a:rPr lang="en-US" i="1" dirty="0"/>
              <a:t>empty </a:t>
            </a:r>
            <a:r>
              <a:rPr lang="en-US" i="1" dirty="0">
                <a:latin typeface="Consolas" panose="020B0609020204030204" pitchFamily="49" charset="0"/>
              </a:rPr>
              <a:t>string</a:t>
            </a:r>
            <a:r>
              <a:rPr lang="en-US" dirty="0"/>
              <a:t> is written. </a:t>
            </a:r>
            <a:endParaRPr lang="en-US" altLang="en-US" dirty="0" smtClean="0"/>
          </a:p>
        </p:txBody>
      </p:sp>
      <p:sp>
        <p:nvSpPr>
          <p:cNvPr id="91140" name="Rectangle 3"/>
          <p:cNvSpPr>
            <a:spLocks noGrp="1" noChangeArrowheads="1"/>
          </p:cNvSpPr>
          <p:nvPr>
            <p:ph type="title"/>
          </p:nvPr>
        </p:nvSpPr>
        <p:spPr/>
        <p:txBody>
          <a:bodyPr>
            <a:normAutofit/>
          </a:bodyPr>
          <a:lstStyle/>
          <a:p>
            <a:r>
              <a:rPr lang="en-US" dirty="0" smtClean="0"/>
              <a:t>7.4.3 </a:t>
            </a:r>
            <a:r>
              <a:rPr lang="en-US" dirty="0"/>
              <a:t>Assembling strings with </a:t>
            </a:r>
            <a:r>
              <a:rPr lang="en-US" dirty="0" smtClean="0"/>
              <a:t>Concatenation</a:t>
            </a:r>
          </a:p>
        </p:txBody>
      </p:sp>
      <p:sp>
        <p:nvSpPr>
          <p:cNvPr id="5" name="Footer Placeholder 2"/>
          <p:cNvSpPr>
            <a:spLocks noGrp="1"/>
          </p:cNvSpPr>
          <p:nvPr>
            <p:ph type="ftr" sz="quarter" idx="11"/>
          </p:nvPr>
        </p:nvSpPr>
        <p:spPr>
          <a:xfrm>
            <a:off x="5283200" y="6367175"/>
            <a:ext cx="3691467" cy="365125"/>
          </a:xfrm>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847287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p:txBody>
          <a:bodyPr/>
          <a:lstStyle/>
          <a:p>
            <a:r>
              <a:rPr lang="en-US" sz="2800" dirty="0" smtClean="0"/>
              <a:t>If </a:t>
            </a:r>
            <a:r>
              <a:rPr lang="en-US" sz="2800" dirty="0"/>
              <a:t>a type does not define a </a:t>
            </a:r>
            <a:r>
              <a:rPr lang="en-US" sz="2800" dirty="0" err="1">
                <a:latin typeface="Consolas" panose="020B0609020204030204" pitchFamily="49" charset="0"/>
              </a:rPr>
              <a:t>ToString</a:t>
            </a:r>
            <a:r>
              <a:rPr lang="en-US" sz="2800" dirty="0"/>
              <a:t> method, the </a:t>
            </a:r>
            <a:r>
              <a:rPr lang="en-US" sz="2800" dirty="0" smtClean="0"/>
              <a:t>default </a:t>
            </a:r>
            <a:r>
              <a:rPr lang="en-US" sz="2800" dirty="0" err="1" smtClean="0">
                <a:latin typeface="Consolas" panose="020B0609020204030204" pitchFamily="49" charset="0"/>
              </a:rPr>
              <a:t>ToString</a:t>
            </a:r>
            <a:r>
              <a:rPr lang="en-US" sz="2800" dirty="0" smtClean="0"/>
              <a:t> implementation </a:t>
            </a:r>
            <a:r>
              <a:rPr lang="en-US" sz="2800" dirty="0"/>
              <a:t>returns a </a:t>
            </a:r>
            <a:r>
              <a:rPr lang="en-US" sz="2800" dirty="0">
                <a:latin typeface="Consolas" panose="020B0609020204030204" pitchFamily="49" charset="0"/>
              </a:rPr>
              <a:t>string</a:t>
            </a:r>
            <a:r>
              <a:rPr lang="en-US" sz="2800" dirty="0"/>
              <a:t> containing the type’s </a:t>
            </a:r>
            <a:r>
              <a:rPr lang="en-US" sz="2800" b="1" dirty="0"/>
              <a:t>fully qualified </a:t>
            </a:r>
            <a:r>
              <a:rPr lang="en-US" sz="2800" b="1" dirty="0" smtClean="0"/>
              <a:t>name</a:t>
            </a:r>
            <a:r>
              <a:rPr lang="en-US" sz="2800" dirty="0" smtClean="0"/>
              <a:t>. </a:t>
            </a:r>
          </a:p>
          <a:p>
            <a:r>
              <a:rPr lang="en-US" sz="2800" dirty="0" smtClean="0"/>
              <a:t>Each </a:t>
            </a:r>
            <a:r>
              <a:rPr lang="en-US" sz="2800" dirty="0"/>
              <a:t>type you create can declare a custom </a:t>
            </a:r>
            <a:r>
              <a:rPr lang="en-US" sz="2800" dirty="0" err="1">
                <a:latin typeface="Consolas" panose="020B0609020204030204" pitchFamily="49" charset="0"/>
              </a:rPr>
              <a:t>ToString</a:t>
            </a:r>
            <a:r>
              <a:rPr lang="en-US" sz="2800" dirty="0"/>
              <a:t> </a:t>
            </a:r>
            <a:r>
              <a:rPr lang="en-US" sz="2800" dirty="0" smtClean="0"/>
              <a:t>(Chapter 8). </a:t>
            </a:r>
            <a:endParaRPr lang="en-US" sz="2800" dirty="0"/>
          </a:p>
          <a:p>
            <a:r>
              <a:rPr lang="en-US" sz="2800" dirty="0" smtClean="0"/>
              <a:t>Line </a:t>
            </a:r>
            <a:r>
              <a:rPr lang="en-US" sz="2800" dirty="0"/>
              <a:t>22 of </a:t>
            </a:r>
            <a:r>
              <a:rPr lang="en-US" sz="2800" dirty="0" smtClean="0"/>
              <a:t>could </a:t>
            </a:r>
            <a:r>
              <a:rPr lang="en-US" sz="2800" dirty="0"/>
              <a:t>also be written using </a:t>
            </a:r>
            <a:r>
              <a:rPr lang="en-US" sz="2800" dirty="0">
                <a:latin typeface="Consolas" panose="020B0609020204030204" pitchFamily="49" charset="0"/>
              </a:rPr>
              <a:t>string</a:t>
            </a:r>
            <a:r>
              <a:rPr lang="en-US" sz="2800" dirty="0"/>
              <a:t> interpolation as</a:t>
            </a:r>
          </a:p>
          <a:p>
            <a:pPr lvl="1"/>
            <a:r>
              <a:rPr lang="en-US" sz="2400" dirty="0" err="1">
                <a:latin typeface="Consolas" panose="020B0609020204030204" pitchFamily="49" charset="0"/>
              </a:rPr>
              <a:t>Console.WriteLine</a:t>
            </a:r>
            <a:r>
              <a:rPr lang="en-US" sz="2400" dirty="0">
                <a:latin typeface="Consolas" panose="020B0609020204030204" pitchFamily="49" charset="0"/>
              </a:rPr>
              <a:t>($"Maximum is: {result}");	</a:t>
            </a:r>
          </a:p>
          <a:p>
            <a:r>
              <a:rPr lang="en-US" sz="2800" dirty="0"/>
              <a:t>As with </a:t>
            </a:r>
            <a:r>
              <a:rPr lang="en-US" sz="2800" dirty="0">
                <a:latin typeface="Consolas" panose="020B0609020204030204" pitchFamily="49" charset="0"/>
              </a:rPr>
              <a:t>string</a:t>
            </a:r>
            <a:r>
              <a:rPr lang="en-US" sz="2800" dirty="0"/>
              <a:t> concatenation, using </a:t>
            </a:r>
            <a:r>
              <a:rPr lang="en-US" sz="2800" dirty="0">
                <a:latin typeface="Consolas" panose="020B0609020204030204" pitchFamily="49" charset="0"/>
              </a:rPr>
              <a:t>string</a:t>
            </a:r>
            <a:r>
              <a:rPr lang="en-US" sz="2800" dirty="0"/>
              <a:t> interpolation to insert an </a:t>
            </a:r>
            <a:r>
              <a:rPr lang="en-US" sz="2800" i="1" dirty="0"/>
              <a:t>object</a:t>
            </a:r>
            <a:r>
              <a:rPr lang="en-US" sz="2800" dirty="0"/>
              <a:t> into a </a:t>
            </a:r>
            <a:r>
              <a:rPr lang="en-US" sz="2800" dirty="0">
                <a:latin typeface="Consolas" panose="020B0609020204030204" pitchFamily="49" charset="0"/>
              </a:rPr>
              <a:t>string</a:t>
            </a:r>
            <a:r>
              <a:rPr lang="en-US" sz="2800" dirty="0"/>
              <a:t> </a:t>
            </a:r>
            <a:r>
              <a:rPr lang="en-US" sz="2800" i="1" dirty="0"/>
              <a:t>implicitly</a:t>
            </a:r>
            <a:r>
              <a:rPr lang="en-US" sz="2800" dirty="0"/>
              <a:t> calls the object’s </a:t>
            </a:r>
            <a:r>
              <a:rPr lang="en-US" sz="2800" dirty="0" err="1">
                <a:latin typeface="Consolas" panose="020B0609020204030204" pitchFamily="49" charset="0"/>
              </a:rPr>
              <a:t>ToString</a:t>
            </a:r>
            <a:r>
              <a:rPr lang="en-US" sz="2800" dirty="0"/>
              <a:t> method to obtain the object’s </a:t>
            </a:r>
            <a:r>
              <a:rPr lang="en-US" sz="2800" dirty="0">
                <a:latin typeface="Consolas" panose="020B0609020204030204" pitchFamily="49" charset="0"/>
              </a:rPr>
              <a:t>string</a:t>
            </a:r>
            <a:r>
              <a:rPr lang="en-US" sz="2800" dirty="0"/>
              <a:t> representation. </a:t>
            </a:r>
          </a:p>
          <a:p>
            <a:endParaRPr lang="en-US" altLang="en-US" sz="2800" dirty="0"/>
          </a:p>
        </p:txBody>
      </p:sp>
      <p:sp>
        <p:nvSpPr>
          <p:cNvPr id="91140" name="Rectangle 3"/>
          <p:cNvSpPr>
            <a:spLocks noGrp="1" noChangeArrowheads="1"/>
          </p:cNvSpPr>
          <p:nvPr>
            <p:ph type="title"/>
          </p:nvPr>
        </p:nvSpPr>
        <p:spPr/>
        <p:txBody>
          <a:bodyPr>
            <a:normAutofit/>
          </a:bodyPr>
          <a:lstStyle/>
          <a:p>
            <a:r>
              <a:rPr lang="en-US" dirty="0" smtClean="0"/>
              <a:t>7.4.3 </a:t>
            </a:r>
            <a:r>
              <a:rPr lang="en-US" dirty="0"/>
              <a:t>Assembling strings with </a:t>
            </a:r>
            <a:r>
              <a:rPr lang="en-US" dirty="0" smtClean="0"/>
              <a:t>Concatenation</a:t>
            </a:r>
          </a:p>
        </p:txBody>
      </p:sp>
      <p:sp>
        <p:nvSpPr>
          <p:cNvPr id="40964"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7493165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idx="1"/>
          </p:nvPr>
        </p:nvSpPr>
        <p:spPr/>
        <p:txBody>
          <a:bodyPr/>
          <a:lstStyle/>
          <a:p>
            <a:r>
              <a:rPr lang="en-US" sz="3200" dirty="0" smtClean="0"/>
              <a:t>A large </a:t>
            </a:r>
            <a:r>
              <a:rPr lang="en-US" sz="3200" dirty="0" smtClean="0">
                <a:latin typeface="Consolas" panose="020B0609020204030204" pitchFamily="49" charset="0"/>
              </a:rPr>
              <a:t>string</a:t>
            </a:r>
            <a:r>
              <a:rPr lang="en-US" sz="3200" dirty="0" smtClean="0"/>
              <a:t> literal in a program can be broken into several smaller </a:t>
            </a:r>
            <a:r>
              <a:rPr lang="en-US" sz="3200" dirty="0" smtClean="0">
                <a:latin typeface="Consolas" panose="020B0609020204030204" pitchFamily="49" charset="0"/>
              </a:rPr>
              <a:t>string</a:t>
            </a:r>
            <a:r>
              <a:rPr lang="en-US" sz="3200" dirty="0" smtClean="0"/>
              <a:t>s and placed them on multiple lines for readability, and reassembled using </a:t>
            </a:r>
            <a:r>
              <a:rPr lang="en-US" sz="3200" dirty="0" smtClean="0">
                <a:latin typeface="Consolas" panose="020B0609020204030204" pitchFamily="49" charset="0"/>
              </a:rPr>
              <a:t>string</a:t>
            </a:r>
            <a:r>
              <a:rPr lang="en-US" sz="3200" dirty="0" smtClean="0"/>
              <a:t> concatenation</a:t>
            </a:r>
            <a:endParaRPr lang="en-US" sz="3200" dirty="0">
              <a:latin typeface="Consolas" panose="020B0609020204030204" pitchFamily="49" charset="0"/>
            </a:endParaRPr>
          </a:p>
        </p:txBody>
      </p:sp>
      <p:sp>
        <p:nvSpPr>
          <p:cNvPr id="92164" name="Rectangle 3"/>
          <p:cNvSpPr>
            <a:spLocks noGrp="1" noChangeArrowheads="1"/>
          </p:cNvSpPr>
          <p:nvPr>
            <p:ph type="title"/>
          </p:nvPr>
        </p:nvSpPr>
        <p:spPr/>
        <p:txBody>
          <a:bodyPr>
            <a:normAutofit/>
          </a:bodyPr>
          <a:lstStyle/>
          <a:p>
            <a:r>
              <a:rPr lang="en-US" dirty="0" smtClean="0"/>
              <a:t>7.4.4 Breaking </a:t>
            </a:r>
            <a:r>
              <a:rPr lang="en-US" dirty="0"/>
              <a:t>Apart Large string Literals </a:t>
            </a:r>
          </a:p>
        </p:txBody>
      </p:sp>
      <p:sp>
        <p:nvSpPr>
          <p:cNvPr id="4198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8253709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55713"/>
            <a:ext cx="12192000" cy="43449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370123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423863"/>
            <a:ext cx="12192000" cy="60086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041173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p:txBody>
          <a:bodyPr/>
          <a:lstStyle/>
          <a:p>
            <a:r>
              <a:rPr lang="en-US" sz="3200" dirty="0" smtClean="0"/>
              <a:t>Variables </a:t>
            </a:r>
            <a:r>
              <a:rPr lang="en-US" sz="3200" dirty="0"/>
              <a:t>should be declared as fields of a class (i.e., as either instance variables or </a:t>
            </a:r>
            <a:r>
              <a:rPr lang="en-US" sz="3200" dirty="0">
                <a:latin typeface="Consolas" panose="020B0609020204030204" pitchFamily="49" charset="0"/>
              </a:rPr>
              <a:t>static</a:t>
            </a:r>
            <a:r>
              <a:rPr lang="en-US" sz="3200" dirty="0"/>
              <a:t> variables) </a:t>
            </a:r>
            <a:r>
              <a:rPr lang="en-US" sz="3200" i="1" dirty="0"/>
              <a:t>only</a:t>
            </a:r>
            <a:r>
              <a:rPr lang="en-US" sz="3200" dirty="0"/>
              <a:t> if they’re required for use in more than one method of the class or if the app should save their values between calls to a given method</a:t>
            </a:r>
            <a:r>
              <a:rPr lang="en-US" sz="3200" dirty="0" smtClean="0"/>
              <a:t>.</a:t>
            </a:r>
            <a:endParaRPr lang="en-US" sz="3200" dirty="0"/>
          </a:p>
        </p:txBody>
      </p:sp>
      <p:sp>
        <p:nvSpPr>
          <p:cNvPr id="91140" name="Rectangle 3"/>
          <p:cNvSpPr>
            <a:spLocks noGrp="1" noChangeArrowheads="1"/>
          </p:cNvSpPr>
          <p:nvPr>
            <p:ph type="title"/>
          </p:nvPr>
        </p:nvSpPr>
        <p:spPr/>
        <p:txBody>
          <a:bodyPr>
            <a:normAutofit/>
          </a:bodyPr>
          <a:lstStyle/>
          <a:p>
            <a:r>
              <a:rPr lang="en-US" dirty="0" smtClean="0"/>
              <a:t>7.4.5 </a:t>
            </a:r>
            <a:r>
              <a:rPr lang="en-US" dirty="0"/>
              <a:t>When to Declare Variables as Fields </a:t>
            </a:r>
            <a:endParaRPr lang="en-US" dirty="0" smtClean="0"/>
          </a:p>
        </p:txBody>
      </p:sp>
      <p:sp>
        <p:nvSpPr>
          <p:cNvPr id="3994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2707200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p:txBody>
          <a:bodyPr/>
          <a:lstStyle/>
          <a:p>
            <a:r>
              <a:rPr lang="en-US" altLang="en-US" dirty="0" smtClean="0"/>
              <a:t>The entire body of our maximum method could also be 	implemented with nested calls to </a:t>
            </a:r>
            <a:r>
              <a:rPr lang="en-US" altLang="en-US" dirty="0" err="1" smtClean="0"/>
              <a:t>Math.Max</a:t>
            </a:r>
            <a:r>
              <a:rPr lang="en-US" altLang="en-US" dirty="0" smtClean="0"/>
              <a:t>, as follows:</a:t>
            </a:r>
          </a:p>
          <a:p>
            <a:pPr lvl="1"/>
            <a:r>
              <a:rPr lang="en-US" sz="2400" dirty="0">
                <a:latin typeface="Consolas" panose="020B0609020204030204" pitchFamily="49" charset="0"/>
              </a:rPr>
              <a:t>return </a:t>
            </a:r>
            <a:r>
              <a:rPr lang="en-US" sz="2400" dirty="0" err="1">
                <a:latin typeface="Consolas" panose="020B0609020204030204" pitchFamily="49" charset="0"/>
              </a:rPr>
              <a:t>Math.Max</a:t>
            </a:r>
            <a:r>
              <a:rPr lang="en-US" sz="2400" dirty="0">
                <a:latin typeface="Consolas" panose="020B0609020204030204" pitchFamily="49" charset="0"/>
              </a:rPr>
              <a:t>(x, </a:t>
            </a:r>
            <a:r>
              <a:rPr lang="en-US" sz="2400" dirty="0" err="1">
                <a:latin typeface="Consolas" panose="020B0609020204030204" pitchFamily="49" charset="0"/>
              </a:rPr>
              <a:t>Math.Max</a:t>
            </a:r>
            <a:r>
              <a:rPr lang="en-US" sz="2400" dirty="0">
                <a:latin typeface="Consolas" panose="020B0609020204030204" pitchFamily="49" charset="0"/>
              </a:rPr>
              <a:t>(y, z));</a:t>
            </a:r>
          </a:p>
          <a:p>
            <a:r>
              <a:rPr lang="en-US" altLang="en-US" dirty="0" smtClean="0"/>
              <a:t>Before any method can be called, the .NET runtime evaluates all its arguments to determine their values.</a:t>
            </a:r>
          </a:p>
          <a:p>
            <a:r>
              <a:rPr lang="en-US" altLang="en-US" dirty="0" err="1" smtClean="0">
                <a:latin typeface="Consolas" panose="020B0609020204030204" pitchFamily="49" charset="0"/>
              </a:rPr>
              <a:t>Math.Max</a:t>
            </a:r>
            <a:r>
              <a:rPr lang="en-US" altLang="en-US" dirty="0" smtClean="0">
                <a:latin typeface="Consolas" panose="020B0609020204030204" pitchFamily="49" charset="0"/>
              </a:rPr>
              <a:t>(y, z)</a:t>
            </a:r>
            <a:r>
              <a:rPr lang="en-US" altLang="en-US" dirty="0" smtClean="0"/>
              <a:t> is evaluated first, then the result is passed as the second argument to the other call to </a:t>
            </a:r>
            <a:r>
              <a:rPr lang="en-US" altLang="en-US" dirty="0" err="1" smtClean="0">
                <a:latin typeface="Consolas" panose="020B0609020204030204" pitchFamily="49" charset="0"/>
              </a:rPr>
              <a:t>Math.Max</a:t>
            </a:r>
            <a:r>
              <a:rPr lang="en-US" altLang="en-US" dirty="0" smtClean="0">
                <a:latin typeface="Consolas" panose="020B0609020204030204" pitchFamily="49" charset="0"/>
              </a:rPr>
              <a:t> </a:t>
            </a:r>
            <a:endParaRPr lang="en-US" altLang="en-US" dirty="0">
              <a:latin typeface="Consolas" panose="020B0609020204030204" pitchFamily="49" charset="0"/>
            </a:endParaRPr>
          </a:p>
        </p:txBody>
      </p:sp>
      <p:sp>
        <p:nvSpPr>
          <p:cNvPr id="91140" name="Rectangle 3"/>
          <p:cNvSpPr>
            <a:spLocks noGrp="1" noChangeArrowheads="1"/>
          </p:cNvSpPr>
          <p:nvPr>
            <p:ph type="title"/>
          </p:nvPr>
        </p:nvSpPr>
        <p:spPr/>
        <p:txBody>
          <a:bodyPr>
            <a:normAutofit fontScale="90000"/>
          </a:bodyPr>
          <a:lstStyle/>
          <a:p>
            <a:r>
              <a:rPr lang="en-US" dirty="0" smtClean="0"/>
              <a:t>7.4.6 </a:t>
            </a:r>
            <a:r>
              <a:rPr lang="en-US" dirty="0"/>
              <a:t>Implementing Method Maximum by Reusing Method </a:t>
            </a:r>
            <a:r>
              <a:rPr lang="en-US" dirty="0" err="1"/>
              <a:t>Math.Max</a:t>
            </a:r>
            <a:r>
              <a:rPr lang="en-US" dirty="0"/>
              <a:t> </a:t>
            </a:r>
            <a:endParaRPr lang="en-US" dirty="0" smtClean="0"/>
          </a:p>
        </p:txBody>
      </p:sp>
      <p:sp>
        <p:nvSpPr>
          <p:cNvPr id="3994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404666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p:txBody>
          <a:bodyPr/>
          <a:lstStyle/>
          <a:p>
            <a:r>
              <a:rPr lang="en-US" altLang="en-US" sz="3200" dirty="0" smtClean="0"/>
              <a:t>Three </a:t>
            </a:r>
            <a:r>
              <a:rPr lang="en-US" altLang="en-US" sz="3200" dirty="0"/>
              <a:t>ways to call a method: </a:t>
            </a:r>
          </a:p>
          <a:p>
            <a:pPr lvl="1"/>
            <a:r>
              <a:rPr lang="en-US" altLang="en-US" sz="2800" dirty="0"/>
              <a:t>Using a method name by itself to call a method of the same </a:t>
            </a:r>
            <a:r>
              <a:rPr lang="en-US" altLang="en-US" sz="2800" dirty="0" smtClean="0"/>
              <a:t>class</a:t>
            </a:r>
          </a:p>
          <a:p>
            <a:pPr lvl="2"/>
            <a:r>
              <a:rPr lang="en-US" altLang="en-US" sz="2800" dirty="0" smtClean="0">
                <a:latin typeface="Consolas" panose="020B0609020204030204" pitchFamily="49" charset="0"/>
              </a:rPr>
              <a:t>Maximum(number1</a:t>
            </a:r>
            <a:r>
              <a:rPr lang="en-US" altLang="en-US" sz="2800" dirty="0">
                <a:latin typeface="Consolas" panose="020B0609020204030204" pitchFamily="49" charset="0"/>
              </a:rPr>
              <a:t>, number2, number3</a:t>
            </a:r>
            <a:r>
              <a:rPr lang="en-US" altLang="en-US" sz="2800" dirty="0" smtClean="0">
                <a:latin typeface="Consolas" panose="020B0609020204030204" pitchFamily="49" charset="0"/>
              </a:rPr>
              <a:t>)</a:t>
            </a:r>
            <a:endParaRPr lang="en-US" altLang="en-US" sz="2800" dirty="0">
              <a:latin typeface="Consolas" panose="020B0609020204030204" pitchFamily="49" charset="0"/>
            </a:endParaRPr>
          </a:p>
          <a:p>
            <a:pPr lvl="1"/>
            <a:r>
              <a:rPr lang="en-US" altLang="en-US" sz="2800" dirty="0"/>
              <a:t>Using a reference to an object, followed by the member-access operator (.) and the method name to call a non-</a:t>
            </a:r>
            <a:r>
              <a:rPr lang="en-US" altLang="en-US" sz="2800" dirty="0">
                <a:latin typeface="Consolas" panose="020B0609020204030204" pitchFamily="49" charset="0"/>
              </a:rPr>
              <a:t>static</a:t>
            </a:r>
            <a:r>
              <a:rPr lang="en-US" altLang="en-US" sz="2800" dirty="0"/>
              <a:t> method of the referenced </a:t>
            </a:r>
            <a:r>
              <a:rPr lang="en-US" altLang="en-US" sz="2800" dirty="0" smtClean="0"/>
              <a:t>object</a:t>
            </a:r>
          </a:p>
          <a:p>
            <a:pPr lvl="2"/>
            <a:r>
              <a:rPr lang="en-US" altLang="en-US" sz="2800" dirty="0" smtClean="0">
                <a:latin typeface="Consolas" panose="020B0609020204030204" pitchFamily="49" charset="0"/>
              </a:rPr>
              <a:t>account1.Deposit(</a:t>
            </a:r>
            <a:r>
              <a:rPr lang="en-US" altLang="en-US" sz="2800" dirty="0" err="1" smtClean="0">
                <a:latin typeface="Consolas" panose="020B0609020204030204" pitchFamily="49" charset="0"/>
              </a:rPr>
              <a:t>depositAmount</a:t>
            </a:r>
            <a:r>
              <a:rPr lang="en-US" altLang="en-US" sz="2800" dirty="0" smtClean="0">
                <a:latin typeface="Consolas" panose="020B0609020204030204" pitchFamily="49" charset="0"/>
              </a:rPr>
              <a:t>)</a:t>
            </a:r>
            <a:endParaRPr lang="en-US" altLang="en-US" sz="2800" dirty="0">
              <a:latin typeface="Consolas" panose="020B0609020204030204" pitchFamily="49" charset="0"/>
            </a:endParaRPr>
          </a:p>
          <a:p>
            <a:pPr lvl="1"/>
            <a:r>
              <a:rPr lang="en-US" altLang="en-US" sz="2800" dirty="0"/>
              <a:t>Using the class name and the member-access operator (.) to call a </a:t>
            </a:r>
            <a:r>
              <a:rPr lang="en-US" altLang="en-US" sz="2800" dirty="0">
                <a:latin typeface="Consolas" panose="020B0609020204030204" pitchFamily="49" charset="0"/>
              </a:rPr>
              <a:t>static</a:t>
            </a:r>
            <a:r>
              <a:rPr lang="en-US" altLang="en-US" sz="2800" dirty="0"/>
              <a:t> method of a </a:t>
            </a:r>
            <a:r>
              <a:rPr lang="en-US" altLang="en-US" sz="2800" dirty="0" smtClean="0"/>
              <a:t>class</a:t>
            </a:r>
          </a:p>
          <a:p>
            <a:pPr lvl="2"/>
            <a:r>
              <a:rPr lang="en-US" altLang="en-US" sz="2800" dirty="0" err="1" smtClean="0">
                <a:latin typeface="Consolas" panose="020B0609020204030204" pitchFamily="49" charset="0"/>
              </a:rPr>
              <a:t>Console.ReadLine</a:t>
            </a:r>
            <a:r>
              <a:rPr lang="en-US" altLang="en-US" sz="2800" dirty="0" smtClean="0">
                <a:latin typeface="Consolas" panose="020B0609020204030204" pitchFamily="49" charset="0"/>
              </a:rPr>
              <a:t>()</a:t>
            </a:r>
          </a:p>
          <a:p>
            <a:pPr lvl="2"/>
            <a:r>
              <a:rPr lang="en-US" altLang="en-US" sz="2800" dirty="0" err="1" smtClean="0">
                <a:latin typeface="Consolas" panose="020B0609020204030204" pitchFamily="49" charset="0"/>
              </a:rPr>
              <a:t>Math.Sqrt</a:t>
            </a:r>
            <a:r>
              <a:rPr lang="en-US" altLang="en-US" sz="2800" dirty="0" smtClean="0">
                <a:latin typeface="Consolas" panose="020B0609020204030204" pitchFamily="49" charset="0"/>
              </a:rPr>
              <a:t>(900.0)</a:t>
            </a:r>
          </a:p>
        </p:txBody>
      </p:sp>
      <p:sp>
        <p:nvSpPr>
          <p:cNvPr id="96259" name="Rectangle 2"/>
          <p:cNvSpPr>
            <a:spLocks noGrp="1" noChangeArrowheads="1"/>
          </p:cNvSpPr>
          <p:nvPr>
            <p:ph type="title"/>
          </p:nvPr>
        </p:nvSpPr>
        <p:spPr/>
        <p:txBody>
          <a:bodyPr>
            <a:normAutofit/>
          </a:bodyPr>
          <a:lstStyle/>
          <a:p>
            <a:r>
              <a:rPr lang="en-US" dirty="0" smtClean="0"/>
              <a:t>7.5  Notes on Using Methods </a:t>
            </a:r>
          </a:p>
        </p:txBody>
      </p:sp>
      <p:sp>
        <p:nvSpPr>
          <p:cNvPr id="4506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7809589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p:txBody>
          <a:bodyPr/>
          <a:lstStyle/>
          <a:p>
            <a:r>
              <a:rPr lang="en-US" altLang="en-US" sz="3200" dirty="0" smtClean="0"/>
              <a:t>Three ways to return control to the statement that calls a method.</a:t>
            </a:r>
          </a:p>
          <a:p>
            <a:pPr lvl="1"/>
            <a:r>
              <a:rPr lang="en-US" altLang="en-US" sz="2800" dirty="0" smtClean="0"/>
              <a:t>Reaching the end of the method.</a:t>
            </a:r>
          </a:p>
          <a:p>
            <a:pPr lvl="1"/>
            <a:r>
              <a:rPr lang="en-US" altLang="en-US" sz="2800" dirty="0" smtClean="0"/>
              <a:t>A </a:t>
            </a:r>
            <a:r>
              <a:rPr lang="en-US" altLang="en-US" sz="2800" dirty="0" smtClean="0">
                <a:latin typeface="Consolas" panose="020B0609020204030204" pitchFamily="49" charset="0"/>
              </a:rPr>
              <a:t>return</a:t>
            </a:r>
            <a:r>
              <a:rPr lang="en-US" altLang="en-US" sz="2800" dirty="0" smtClean="0"/>
              <a:t> statement without a value.</a:t>
            </a:r>
          </a:p>
          <a:p>
            <a:pPr lvl="1"/>
            <a:r>
              <a:rPr lang="en-US" altLang="en-US" sz="2800" dirty="0" smtClean="0"/>
              <a:t>A </a:t>
            </a:r>
            <a:r>
              <a:rPr lang="en-US" altLang="en-US" sz="2800" dirty="0" smtClean="0">
                <a:latin typeface="Consolas" panose="020B0609020204030204" pitchFamily="49" charset="0"/>
              </a:rPr>
              <a:t>return</a:t>
            </a:r>
            <a:r>
              <a:rPr lang="en-US" altLang="en-US" sz="2800" dirty="0" smtClean="0"/>
              <a:t> statement with a value.</a:t>
            </a:r>
          </a:p>
        </p:txBody>
      </p:sp>
      <p:sp>
        <p:nvSpPr>
          <p:cNvPr id="96259" name="Rectangle 2"/>
          <p:cNvSpPr>
            <a:spLocks noGrp="1" noChangeArrowheads="1"/>
          </p:cNvSpPr>
          <p:nvPr>
            <p:ph type="title"/>
          </p:nvPr>
        </p:nvSpPr>
        <p:spPr/>
        <p:txBody>
          <a:bodyPr>
            <a:normAutofit/>
          </a:bodyPr>
          <a:lstStyle/>
          <a:p>
            <a:r>
              <a:rPr lang="en-US" dirty="0" smtClean="0"/>
              <a:t>7.5  Notes on Using Methods </a:t>
            </a:r>
          </a:p>
        </p:txBody>
      </p:sp>
      <p:sp>
        <p:nvSpPr>
          <p:cNvPr id="4506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279090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84388"/>
            <a:ext cx="12192000" cy="26876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177868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22475"/>
            <a:ext cx="12192000" cy="28114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9518881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81038"/>
            <a:ext cx="12192000" cy="54959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983021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1"/>
          </p:nvPr>
        </p:nvSpPr>
        <p:spPr/>
        <p:txBody>
          <a:bodyPr/>
          <a:lstStyle/>
          <a:p>
            <a:r>
              <a:rPr lang="en-US" dirty="0"/>
              <a:t>A static method or property can call </a:t>
            </a:r>
            <a:r>
              <a:rPr lang="en-US" i="1" dirty="0"/>
              <a:t>only</a:t>
            </a:r>
            <a:r>
              <a:rPr lang="en-US" dirty="0"/>
              <a:t> other static methods or properties of the same class </a:t>
            </a:r>
            <a:r>
              <a:rPr lang="en-US" dirty="0" smtClean="0"/>
              <a:t>directly </a:t>
            </a:r>
            <a:r>
              <a:rPr lang="en-US" dirty="0"/>
              <a:t>and can manipulate </a:t>
            </a:r>
            <a:r>
              <a:rPr lang="en-US" i="1" dirty="0"/>
              <a:t>only</a:t>
            </a:r>
            <a:r>
              <a:rPr lang="en-US" dirty="0"/>
              <a:t> static variables in the same class directly. </a:t>
            </a:r>
            <a:endParaRPr lang="en-US" dirty="0" smtClean="0"/>
          </a:p>
          <a:p>
            <a:r>
              <a:rPr lang="en-US" dirty="0" smtClean="0"/>
              <a:t>To </a:t>
            </a:r>
            <a:r>
              <a:rPr lang="en-US" dirty="0"/>
              <a:t>access a class’s non-static members, a static method or property must use a </a:t>
            </a:r>
            <a:r>
              <a:rPr lang="en-US" dirty="0" smtClean="0"/>
              <a:t>reference </a:t>
            </a:r>
            <a:r>
              <a:rPr lang="en-US" dirty="0"/>
              <a:t>to an object of that class. </a:t>
            </a:r>
          </a:p>
          <a:p>
            <a:r>
              <a:rPr lang="en-US" dirty="0"/>
              <a:t>Many objects of a class, each with its own copies of the instance variables, may exist at the same time. </a:t>
            </a:r>
            <a:endParaRPr lang="en-US" dirty="0" smtClean="0"/>
          </a:p>
        </p:txBody>
      </p:sp>
      <p:sp>
        <p:nvSpPr>
          <p:cNvPr id="96259" name="Rectangle 2"/>
          <p:cNvSpPr>
            <a:spLocks noGrp="1" noChangeArrowheads="1"/>
          </p:cNvSpPr>
          <p:nvPr>
            <p:ph type="title"/>
          </p:nvPr>
        </p:nvSpPr>
        <p:spPr/>
        <p:txBody>
          <a:bodyPr>
            <a:normAutofit/>
          </a:bodyPr>
          <a:lstStyle/>
          <a:p>
            <a:r>
              <a:rPr lang="en-US" dirty="0" smtClean="0"/>
              <a:t>7.5  Notes on Using Methods (cont.) </a:t>
            </a:r>
          </a:p>
        </p:txBody>
      </p:sp>
      <p:sp>
        <p:nvSpPr>
          <p:cNvPr id="4915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1813892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47875"/>
            <a:ext cx="12192000" cy="27606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42908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p:txBody>
          <a:bodyPr/>
          <a:lstStyle/>
          <a:p>
            <a:r>
              <a:rPr lang="en-US" altLang="en-US" smtClean="0"/>
              <a:t>Argument promotion is the implicit conversion of an argument’s value to the type that the method expects to receive.</a:t>
            </a:r>
          </a:p>
          <a:p>
            <a:r>
              <a:rPr lang="en-US" altLang="en-US" smtClean="0"/>
              <a:t>These conversions generate compile errors if they don’t follow C#’s promotion rules; these specify which conversions can be performed without losing data.</a:t>
            </a:r>
          </a:p>
          <a:p>
            <a:pPr lvl="1"/>
            <a:r>
              <a:rPr lang="en-US" altLang="en-US" smtClean="0"/>
              <a:t>An int can be converted to a double without changing its value.</a:t>
            </a:r>
          </a:p>
          <a:p>
            <a:pPr lvl="1"/>
            <a:r>
              <a:rPr lang="en-US" altLang="en-US" smtClean="0"/>
              <a:t>A double cannot be converted to an int without loss of data.</a:t>
            </a:r>
          </a:p>
          <a:p>
            <a:pPr lvl="1"/>
            <a:r>
              <a:rPr lang="en-US" altLang="en-US" smtClean="0"/>
              <a:t>Converting large integer types to small integer types</a:t>
            </a:r>
            <a:br>
              <a:rPr lang="en-US" altLang="en-US" smtClean="0"/>
            </a:br>
            <a:r>
              <a:rPr lang="en-US" altLang="en-US" smtClean="0"/>
              <a:t>(e.g., long to int) can also result in changed values. </a:t>
            </a:r>
          </a:p>
          <a:p>
            <a:r>
              <a:rPr lang="en-US" altLang="en-US" smtClean="0"/>
              <a:t>The types of the original values remain unchanged.</a:t>
            </a:r>
            <a:endParaRPr lang="en-US" altLang="en-US"/>
          </a:p>
        </p:txBody>
      </p:sp>
      <p:sp>
        <p:nvSpPr>
          <p:cNvPr id="104451" name="Rectangle 2"/>
          <p:cNvSpPr>
            <a:spLocks noGrp="1" noChangeArrowheads="1"/>
          </p:cNvSpPr>
          <p:nvPr>
            <p:ph type="title"/>
          </p:nvPr>
        </p:nvSpPr>
        <p:spPr/>
        <p:txBody>
          <a:bodyPr>
            <a:normAutofit/>
          </a:bodyPr>
          <a:lstStyle/>
          <a:p>
            <a:r>
              <a:rPr lang="en-US" dirty="0" smtClean="0"/>
              <a:t>7.6  Argument Promotion and Casting </a:t>
            </a:r>
          </a:p>
        </p:txBody>
      </p:sp>
      <p:sp>
        <p:nvSpPr>
          <p:cNvPr id="5222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6682030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a:spLocks noGrp="1" noChangeArrowheads="1"/>
          </p:cNvSpPr>
          <p:nvPr>
            <p:ph idx="1"/>
          </p:nvPr>
        </p:nvSpPr>
        <p:spPr/>
        <p:txBody>
          <a:bodyPr/>
          <a:lstStyle/>
          <a:p>
            <a:r>
              <a:rPr lang="en-US" dirty="0" smtClean="0"/>
              <a:t>Figure 7.4 lists the simple types alphabetically and the types to which each can be promoted.</a:t>
            </a:r>
          </a:p>
        </p:txBody>
      </p:sp>
      <p:sp>
        <p:nvSpPr>
          <p:cNvPr id="9220" name="Rectangle 3"/>
          <p:cNvSpPr>
            <a:spLocks noGrp="1" noChangeArrowheads="1"/>
          </p:cNvSpPr>
          <p:nvPr>
            <p:ph type="title"/>
          </p:nvPr>
        </p:nvSpPr>
        <p:spPr/>
        <p:txBody>
          <a:bodyPr>
            <a:normAutofit/>
          </a:bodyPr>
          <a:lstStyle/>
          <a:p>
            <a:r>
              <a:rPr lang="en-US" dirty="0" smtClean="0"/>
              <a:t>7.6.1 </a:t>
            </a:r>
            <a:r>
              <a:rPr lang="en-US" dirty="0"/>
              <a:t>Promotion </a:t>
            </a:r>
            <a:r>
              <a:rPr lang="en-US" dirty="0" smtClean="0"/>
              <a:t>Rules</a:t>
            </a:r>
          </a:p>
        </p:txBody>
      </p:sp>
      <p:sp>
        <p:nvSpPr>
          <p:cNvPr id="5325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3553872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000125" y="0"/>
            <a:ext cx="1019175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0538881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idx="1"/>
          </p:nvPr>
        </p:nvSpPr>
        <p:spPr/>
        <p:txBody>
          <a:bodyPr/>
          <a:lstStyle/>
          <a:p>
            <a:r>
              <a:rPr lang="en-US" altLang="en-US" dirty="0" smtClean="0"/>
              <a:t>All simple types can also be implicitly converted to type object.</a:t>
            </a:r>
          </a:p>
          <a:p>
            <a:r>
              <a:rPr lang="en-US" altLang="en-US" dirty="0" smtClean="0"/>
              <a:t>In cases where information may be lost, you must use a cast operator to force the conversion.</a:t>
            </a:r>
            <a:endParaRPr lang="en-US" altLang="en-US" dirty="0"/>
          </a:p>
        </p:txBody>
      </p:sp>
      <p:sp>
        <p:nvSpPr>
          <p:cNvPr id="106499" name="Rectangle 2"/>
          <p:cNvSpPr>
            <a:spLocks noGrp="1" noChangeArrowheads="1"/>
          </p:cNvSpPr>
          <p:nvPr>
            <p:ph type="title"/>
          </p:nvPr>
        </p:nvSpPr>
        <p:spPr/>
        <p:txBody>
          <a:bodyPr>
            <a:normAutofit/>
          </a:bodyPr>
          <a:lstStyle/>
          <a:p>
            <a:r>
              <a:rPr lang="en-US" dirty="0" smtClean="0"/>
              <a:t>7.6.2 </a:t>
            </a:r>
            <a:r>
              <a:rPr lang="en-US" dirty="0"/>
              <a:t>Sometimes Explicit Casts Are Required </a:t>
            </a:r>
            <a:endParaRPr lang="en-US" dirty="0" smtClean="0"/>
          </a:p>
        </p:txBody>
      </p:sp>
      <p:sp>
        <p:nvSpPr>
          <p:cNvPr id="5530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5262851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20788"/>
            <a:ext cx="12192000" cy="44164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4479150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p:txBody>
          <a:bodyPr/>
          <a:lstStyle/>
          <a:p>
            <a:r>
              <a:rPr lang="en-US" altLang="en-US" dirty="0" smtClean="0"/>
              <a:t>Predefined classes are grouped into categories of related classes called namespaces.</a:t>
            </a:r>
          </a:p>
          <a:p>
            <a:endParaRPr lang="en-US" altLang="en-US" dirty="0" smtClean="0"/>
          </a:p>
          <a:p>
            <a:endParaRPr lang="en-US" altLang="en-US" dirty="0"/>
          </a:p>
        </p:txBody>
      </p:sp>
      <p:sp>
        <p:nvSpPr>
          <p:cNvPr id="108547" name="Rectangle 2"/>
          <p:cNvSpPr>
            <a:spLocks noGrp="1" noChangeArrowheads="1"/>
          </p:cNvSpPr>
          <p:nvPr>
            <p:ph type="title"/>
          </p:nvPr>
        </p:nvSpPr>
        <p:spPr/>
        <p:txBody>
          <a:bodyPr>
            <a:normAutofit/>
          </a:bodyPr>
          <a:lstStyle/>
          <a:p>
            <a:r>
              <a:rPr lang="en-US" dirty="0" smtClean="0"/>
              <a:t>7.7  The .NET Framework Class Library </a:t>
            </a:r>
          </a:p>
        </p:txBody>
      </p:sp>
      <p:sp>
        <p:nvSpPr>
          <p:cNvPr id="573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6456829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p:txBody>
          <a:bodyPr/>
          <a:lstStyle/>
          <a:p>
            <a:r>
              <a:rPr lang="en-US" dirty="0"/>
              <a:t>Throughout the text, </a:t>
            </a:r>
            <a:r>
              <a:rPr lang="en-US" dirty="0">
                <a:latin typeface="Consolas" panose="020B0609020204030204" pitchFamily="49" charset="0"/>
              </a:rPr>
              <a:t>using</a:t>
            </a:r>
            <a:r>
              <a:rPr lang="en-US" dirty="0"/>
              <a:t> directives allow us to use library classes from the Framework Class Library without specifying their namespace names. </a:t>
            </a:r>
            <a:endParaRPr lang="en-US" dirty="0" smtClean="0"/>
          </a:p>
          <a:p>
            <a:r>
              <a:rPr lang="en-US" dirty="0" smtClean="0"/>
              <a:t>An </a:t>
            </a:r>
            <a:r>
              <a:rPr lang="en-US" dirty="0"/>
              <a:t>app would include the declaration </a:t>
            </a:r>
          </a:p>
          <a:p>
            <a:pPr lvl="1"/>
            <a:r>
              <a:rPr lang="en-US" dirty="0">
                <a:latin typeface="Consolas" panose="020B0609020204030204" pitchFamily="49" charset="0"/>
              </a:rPr>
              <a:t>using System;	</a:t>
            </a:r>
          </a:p>
          <a:p>
            <a:r>
              <a:rPr lang="en-US" dirty="0"/>
              <a:t>in order to use the class names from the </a:t>
            </a:r>
            <a:r>
              <a:rPr lang="en-US" dirty="0">
                <a:latin typeface="Consolas" panose="020B0609020204030204" pitchFamily="49" charset="0"/>
              </a:rPr>
              <a:t>System</a:t>
            </a:r>
            <a:r>
              <a:rPr lang="en-US" dirty="0"/>
              <a:t> namespace without fully qualifying their names. </a:t>
            </a:r>
            <a:endParaRPr lang="en-US" dirty="0" smtClean="0"/>
          </a:p>
          <a:p>
            <a:r>
              <a:rPr lang="en-US" dirty="0" smtClean="0"/>
              <a:t>This </a:t>
            </a:r>
            <a:r>
              <a:rPr lang="en-US" dirty="0"/>
              <a:t>allows you to use the </a:t>
            </a:r>
            <a:r>
              <a:rPr lang="en-US" i="1" dirty="0"/>
              <a:t>unqualified</a:t>
            </a:r>
            <a:r>
              <a:rPr lang="en-US" dirty="0"/>
              <a:t> name </a:t>
            </a:r>
            <a:r>
              <a:rPr lang="en-US" dirty="0">
                <a:latin typeface="Consolas" panose="020B0609020204030204" pitchFamily="49" charset="0"/>
              </a:rPr>
              <a:t>Console</a:t>
            </a:r>
            <a:r>
              <a:rPr lang="en-US" dirty="0"/>
              <a:t>, rather than the </a:t>
            </a:r>
            <a:r>
              <a:rPr lang="en-US" i="1" dirty="0"/>
              <a:t>fully qualified</a:t>
            </a:r>
            <a:r>
              <a:rPr lang="en-US" dirty="0"/>
              <a:t> name </a:t>
            </a:r>
            <a:r>
              <a:rPr lang="en-US" dirty="0" err="1">
                <a:latin typeface="Consolas" panose="020B0609020204030204" pitchFamily="49" charset="0"/>
              </a:rPr>
              <a:t>System.Console</a:t>
            </a:r>
            <a:r>
              <a:rPr lang="en-US" dirty="0"/>
              <a:t>, in your code. </a:t>
            </a:r>
          </a:p>
        </p:txBody>
      </p:sp>
      <p:sp>
        <p:nvSpPr>
          <p:cNvPr id="108547" name="Rectangle 2"/>
          <p:cNvSpPr>
            <a:spLocks noGrp="1" noChangeArrowheads="1"/>
          </p:cNvSpPr>
          <p:nvPr>
            <p:ph type="title"/>
          </p:nvPr>
        </p:nvSpPr>
        <p:spPr/>
        <p:txBody>
          <a:bodyPr>
            <a:normAutofit/>
          </a:bodyPr>
          <a:lstStyle/>
          <a:p>
            <a:r>
              <a:rPr lang="en-US" dirty="0" smtClean="0"/>
              <a:t>7.7  The .NET Framework Class Library </a:t>
            </a:r>
          </a:p>
        </p:txBody>
      </p:sp>
      <p:sp>
        <p:nvSpPr>
          <p:cNvPr id="573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7457466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19200"/>
            <a:ext cx="12192000" cy="44196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424408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p:txBody>
          <a:bodyPr/>
          <a:lstStyle/>
          <a:p>
            <a:r>
              <a:rPr lang="en-US" sz="3200" dirty="0" smtClean="0"/>
              <a:t>There’s </a:t>
            </a:r>
            <a:r>
              <a:rPr lang="en-US" sz="3200" dirty="0"/>
              <a:t>a special relationship between classes in a </a:t>
            </a:r>
            <a:r>
              <a:rPr lang="en-US" sz="3200" dirty="0" smtClean="0"/>
              <a:t>project</a:t>
            </a:r>
          </a:p>
          <a:p>
            <a:pPr lvl="1"/>
            <a:r>
              <a:rPr lang="en-US" sz="2800" dirty="0" smtClean="0"/>
              <a:t>By </a:t>
            </a:r>
            <a:r>
              <a:rPr lang="en-US" sz="2800" dirty="0"/>
              <a:t>default, such classes are in the same namespace and can be used by other classes in the project. </a:t>
            </a:r>
          </a:p>
          <a:p>
            <a:pPr lvl="1"/>
            <a:r>
              <a:rPr lang="en-US" sz="2800" dirty="0" smtClean="0"/>
              <a:t>Thus</a:t>
            </a:r>
            <a:r>
              <a:rPr lang="en-US" sz="2800" dirty="0"/>
              <a:t>, a using declaration is not required when one class in a project uses another in the same </a:t>
            </a:r>
            <a:r>
              <a:rPr lang="en-US" sz="2800" dirty="0" smtClean="0"/>
              <a:t>project. </a:t>
            </a:r>
          </a:p>
          <a:p>
            <a:pPr lvl="1"/>
            <a:r>
              <a:rPr lang="en-US" sz="2800" dirty="0" smtClean="0"/>
              <a:t>Also</a:t>
            </a:r>
            <a:r>
              <a:rPr lang="en-US" sz="2800" dirty="0"/>
              <a:t>, any classes that are not </a:t>
            </a:r>
            <a:r>
              <a:rPr lang="en-US" sz="2800" i="1" dirty="0"/>
              <a:t>explicitly</a:t>
            </a:r>
            <a:r>
              <a:rPr lang="en-US" sz="2800" dirty="0"/>
              <a:t> placed in a namespace are </a:t>
            </a:r>
            <a:r>
              <a:rPr lang="en-US" sz="2800" i="1" dirty="0"/>
              <a:t>implicitly</a:t>
            </a:r>
            <a:r>
              <a:rPr lang="en-US" sz="2800" dirty="0"/>
              <a:t> placed in the so-called </a:t>
            </a:r>
            <a:r>
              <a:rPr lang="en-US" sz="2800" b="1" dirty="0"/>
              <a:t>global namespace</a:t>
            </a:r>
            <a:r>
              <a:rPr lang="en-US" sz="2800" dirty="0"/>
              <a:t>. </a:t>
            </a:r>
          </a:p>
          <a:p>
            <a:endParaRPr lang="en-US" sz="3200" dirty="0"/>
          </a:p>
        </p:txBody>
      </p:sp>
      <p:sp>
        <p:nvSpPr>
          <p:cNvPr id="108547" name="Rectangle 2"/>
          <p:cNvSpPr>
            <a:spLocks noGrp="1" noChangeArrowheads="1"/>
          </p:cNvSpPr>
          <p:nvPr>
            <p:ph type="title"/>
          </p:nvPr>
        </p:nvSpPr>
        <p:spPr/>
        <p:txBody>
          <a:bodyPr>
            <a:normAutofit/>
          </a:bodyPr>
          <a:lstStyle/>
          <a:p>
            <a:r>
              <a:rPr lang="en-US" dirty="0" smtClean="0"/>
              <a:t>7.7  The .NET Framework Class Library </a:t>
            </a:r>
          </a:p>
        </p:txBody>
      </p:sp>
      <p:sp>
        <p:nvSpPr>
          <p:cNvPr id="573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3486170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p:txBody>
          <a:bodyPr/>
          <a:lstStyle/>
          <a:p>
            <a:r>
              <a:rPr lang="en-US" sz="3200" dirty="0"/>
              <a:t>A strength of C# is the large number of classes in the namespaces of the .NET Framework Class Library. </a:t>
            </a:r>
          </a:p>
          <a:p>
            <a:r>
              <a:rPr lang="en-US" altLang="en-US" sz="3200" dirty="0" smtClean="0"/>
              <a:t>Some </a:t>
            </a:r>
            <a:r>
              <a:rPr lang="en-US" altLang="en-US" sz="3200" dirty="0"/>
              <a:t>key Framework Class Library namespaces are described in Fig. 7.5.</a:t>
            </a:r>
            <a:endParaRPr lang="en-US" sz="3200" dirty="0"/>
          </a:p>
        </p:txBody>
      </p:sp>
      <p:sp>
        <p:nvSpPr>
          <p:cNvPr id="108547" name="Rectangle 2"/>
          <p:cNvSpPr>
            <a:spLocks noGrp="1" noChangeArrowheads="1"/>
          </p:cNvSpPr>
          <p:nvPr>
            <p:ph type="title"/>
          </p:nvPr>
        </p:nvSpPr>
        <p:spPr/>
        <p:txBody>
          <a:bodyPr>
            <a:normAutofit/>
          </a:bodyPr>
          <a:lstStyle/>
          <a:p>
            <a:r>
              <a:rPr lang="en-US" dirty="0" smtClean="0"/>
              <a:t>7.7  The .NET Framework Class Library </a:t>
            </a:r>
          </a:p>
        </p:txBody>
      </p:sp>
      <p:sp>
        <p:nvSpPr>
          <p:cNvPr id="573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6307311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2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773113" y="0"/>
            <a:ext cx="1064418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2315910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062038" y="0"/>
            <a:ext cx="10067925"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416869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49213"/>
            <a:ext cx="12192000" cy="67595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1261597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p:txBody>
          <a:bodyPr/>
          <a:lstStyle/>
          <a:p>
            <a:r>
              <a:rPr lang="en-US" sz="3200" dirty="0"/>
              <a:t>You can locate additional information about a .NET class’s methods in the </a:t>
            </a:r>
            <a:r>
              <a:rPr lang="en-US" sz="3200" i="1" dirty="0"/>
              <a:t>.NET Framework Class Library</a:t>
            </a:r>
            <a:r>
              <a:rPr lang="en-US" sz="3200" dirty="0"/>
              <a:t> reference </a:t>
            </a:r>
          </a:p>
          <a:p>
            <a:pPr lvl="1"/>
            <a:r>
              <a:rPr lang="en-US" sz="2800" dirty="0"/>
              <a:t>https://msdn.microsoft.com/library/mt472912	</a:t>
            </a:r>
          </a:p>
        </p:txBody>
      </p:sp>
      <p:sp>
        <p:nvSpPr>
          <p:cNvPr id="108547" name="Rectangle 2"/>
          <p:cNvSpPr>
            <a:spLocks noGrp="1" noChangeArrowheads="1"/>
          </p:cNvSpPr>
          <p:nvPr>
            <p:ph type="title"/>
          </p:nvPr>
        </p:nvSpPr>
        <p:spPr/>
        <p:txBody>
          <a:bodyPr>
            <a:normAutofit/>
          </a:bodyPr>
          <a:lstStyle/>
          <a:p>
            <a:r>
              <a:rPr lang="en-US" dirty="0" smtClean="0"/>
              <a:t>7.7  The .NET Framework Class Library </a:t>
            </a:r>
          </a:p>
        </p:txBody>
      </p:sp>
      <p:sp>
        <p:nvSpPr>
          <p:cNvPr id="573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6769676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73175"/>
            <a:ext cx="12192000" cy="43100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596645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idx="1"/>
          </p:nvPr>
        </p:nvSpPr>
        <p:spPr/>
        <p:txBody>
          <a:bodyPr/>
          <a:lstStyle/>
          <a:p>
            <a:r>
              <a:rPr lang="en-US" dirty="0" smtClean="0"/>
              <a:t>Objects of class </a:t>
            </a:r>
            <a:r>
              <a:rPr lang="en-US" dirty="0" smtClean="0">
                <a:latin typeface="Consolas" panose="020B0609020204030204" pitchFamily="49" charset="0"/>
              </a:rPr>
              <a:t>Random</a:t>
            </a:r>
            <a:r>
              <a:rPr lang="en-US" dirty="0" smtClean="0"/>
              <a:t> can produce random </a:t>
            </a:r>
            <a:r>
              <a:rPr lang="en-US" dirty="0" smtClean="0">
                <a:latin typeface="Consolas" panose="020B0609020204030204" pitchFamily="49" charset="0"/>
              </a:rPr>
              <a:t>byte</a:t>
            </a:r>
            <a:r>
              <a:rPr lang="en-US" dirty="0" smtClean="0"/>
              <a:t>, </a:t>
            </a:r>
            <a:r>
              <a:rPr lang="en-US" dirty="0" err="1" smtClean="0">
                <a:latin typeface="Consolas" panose="020B0609020204030204" pitchFamily="49" charset="0"/>
              </a:rPr>
              <a:t>int</a:t>
            </a:r>
            <a:r>
              <a:rPr lang="en-US" dirty="0" smtClean="0"/>
              <a:t> and </a:t>
            </a:r>
            <a:r>
              <a:rPr lang="en-US" dirty="0" smtClean="0">
                <a:latin typeface="Consolas" panose="020B0609020204030204" pitchFamily="49" charset="0"/>
              </a:rPr>
              <a:t>double</a:t>
            </a:r>
            <a:r>
              <a:rPr lang="en-US" dirty="0" smtClean="0"/>
              <a:t> values.</a:t>
            </a:r>
          </a:p>
          <a:p>
            <a:r>
              <a:rPr lang="en-US" dirty="0"/>
              <a:t>According to Microsoft’s documentation for class </a:t>
            </a:r>
            <a:r>
              <a:rPr lang="en-US" dirty="0">
                <a:latin typeface="Consolas" panose="020B0609020204030204" pitchFamily="49" charset="0"/>
              </a:rPr>
              <a:t>Random</a:t>
            </a:r>
            <a:r>
              <a:rPr lang="en-US" dirty="0"/>
              <a:t>, the random values it produces “are not completely random because a mathematical algorithm is used to select them, but they are sufficiently random for practical purposes.” </a:t>
            </a:r>
            <a:endParaRPr lang="en-US" dirty="0" smtClean="0"/>
          </a:p>
          <a:p>
            <a:r>
              <a:rPr lang="en-US" dirty="0" smtClean="0"/>
              <a:t>If </a:t>
            </a:r>
            <a:r>
              <a:rPr lang="en-US" dirty="0"/>
              <a:t>your app requires so-called cryptographically secure random numbers, use class </a:t>
            </a:r>
            <a:r>
              <a:rPr lang="en-US" dirty="0" err="1">
                <a:latin typeface="Consolas" panose="020B0609020204030204" pitchFamily="49" charset="0"/>
              </a:rPr>
              <a:t>RNGCryptoServiceProvider</a:t>
            </a:r>
            <a:r>
              <a:rPr lang="en-US" dirty="0"/>
              <a:t> from namespace </a:t>
            </a:r>
            <a:r>
              <a:rPr lang="en-US" dirty="0" err="1">
                <a:latin typeface="Consolas" panose="020B0609020204030204" pitchFamily="49" charset="0"/>
              </a:rPr>
              <a:t>System.Security.Cryptography</a:t>
            </a:r>
            <a:r>
              <a:rPr lang="en-US" dirty="0"/>
              <a:t>) to produce random </a:t>
            </a:r>
            <a:r>
              <a:rPr lang="en-US" dirty="0" smtClean="0"/>
              <a:t>values</a:t>
            </a:r>
          </a:p>
        </p:txBody>
      </p:sp>
      <p:sp>
        <p:nvSpPr>
          <p:cNvPr id="114691" name="Rectangle 2"/>
          <p:cNvSpPr>
            <a:spLocks noGrp="1" noChangeArrowheads="1"/>
          </p:cNvSpPr>
          <p:nvPr>
            <p:ph type="title"/>
          </p:nvPr>
        </p:nvSpPr>
        <p:spPr/>
        <p:txBody>
          <a:bodyPr>
            <a:normAutofit/>
          </a:bodyPr>
          <a:lstStyle/>
          <a:p>
            <a:r>
              <a:rPr lang="en-US" dirty="0" smtClean="0"/>
              <a:t>7.8  Case Study: Random-Number Generation </a:t>
            </a:r>
          </a:p>
        </p:txBody>
      </p:sp>
      <p:sp>
        <p:nvSpPr>
          <p:cNvPr id="6246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00041227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idx="1"/>
          </p:nvPr>
        </p:nvSpPr>
        <p:spPr/>
        <p:txBody>
          <a:bodyPr/>
          <a:lstStyle/>
          <a:p>
            <a:r>
              <a:rPr lang="en-US" sz="3200" dirty="0"/>
              <a:t>A new random-number generator object can be created with class </a:t>
            </a:r>
            <a:r>
              <a:rPr lang="en-US" sz="3200" dirty="0">
                <a:latin typeface="Consolas" panose="020B0609020204030204" pitchFamily="49" charset="0"/>
              </a:rPr>
              <a:t>Random</a:t>
            </a:r>
            <a:r>
              <a:rPr lang="en-US" sz="3200" dirty="0"/>
              <a:t> (from the </a:t>
            </a:r>
            <a:r>
              <a:rPr lang="en-US" sz="3200" dirty="0">
                <a:latin typeface="Consolas" panose="020B0609020204030204" pitchFamily="49" charset="0"/>
              </a:rPr>
              <a:t>System</a:t>
            </a:r>
            <a:r>
              <a:rPr lang="en-US" sz="3200" dirty="0"/>
              <a:t> namespace) as follows:</a:t>
            </a:r>
          </a:p>
          <a:p>
            <a:pPr lvl="1"/>
            <a:r>
              <a:rPr lang="en-US" sz="2800" dirty="0">
                <a:latin typeface="Consolas" panose="020B0609020204030204" pitchFamily="49" charset="0"/>
              </a:rPr>
              <a:t>Random </a:t>
            </a:r>
            <a:r>
              <a:rPr lang="en-US" sz="2800" dirty="0" err="1">
                <a:latin typeface="Consolas" panose="020B0609020204030204" pitchFamily="49" charset="0"/>
              </a:rPr>
              <a:t>randomNumbers</a:t>
            </a:r>
            <a:r>
              <a:rPr lang="en-US" sz="2800" dirty="0">
                <a:latin typeface="Consolas" panose="020B0609020204030204" pitchFamily="49" charset="0"/>
              </a:rPr>
              <a:t> = new Random();	</a:t>
            </a:r>
          </a:p>
        </p:txBody>
      </p:sp>
      <p:sp>
        <p:nvSpPr>
          <p:cNvPr id="114691" name="Rectangle 2"/>
          <p:cNvSpPr>
            <a:spLocks noGrp="1" noChangeArrowheads="1"/>
          </p:cNvSpPr>
          <p:nvPr>
            <p:ph type="title"/>
          </p:nvPr>
        </p:nvSpPr>
        <p:spPr/>
        <p:txBody>
          <a:bodyPr>
            <a:normAutofit/>
          </a:bodyPr>
          <a:lstStyle/>
          <a:p>
            <a:r>
              <a:rPr lang="en-US" dirty="0" smtClean="0"/>
              <a:t>7.8.1 </a:t>
            </a:r>
            <a:r>
              <a:rPr lang="en-US" dirty="0"/>
              <a:t>Creating an Object of Type </a:t>
            </a:r>
            <a:r>
              <a:rPr lang="en-US" dirty="0" smtClean="0">
                <a:latin typeface="Consolas" panose="020B0609020204030204" pitchFamily="49" charset="0"/>
              </a:rPr>
              <a:t>Random</a:t>
            </a:r>
          </a:p>
        </p:txBody>
      </p:sp>
      <p:sp>
        <p:nvSpPr>
          <p:cNvPr id="6246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6198069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idx="1"/>
          </p:nvPr>
        </p:nvSpPr>
        <p:spPr/>
        <p:txBody>
          <a:bodyPr/>
          <a:lstStyle/>
          <a:p>
            <a:r>
              <a:rPr lang="en-US" sz="3200" dirty="0" smtClean="0"/>
              <a:t>Method </a:t>
            </a:r>
            <a:r>
              <a:rPr lang="en-US" sz="3200" dirty="0" smtClean="0">
                <a:latin typeface="Consolas" panose="020B0609020204030204" pitchFamily="49" charset="0"/>
              </a:rPr>
              <a:t>Next</a:t>
            </a:r>
            <a:r>
              <a:rPr lang="en-US" sz="3200" dirty="0" smtClean="0"/>
              <a:t> of class </a:t>
            </a:r>
            <a:r>
              <a:rPr lang="en-US" sz="3200" dirty="0" smtClean="0">
                <a:latin typeface="Consolas" panose="020B0609020204030204" pitchFamily="49" charset="0"/>
              </a:rPr>
              <a:t>Random</a:t>
            </a:r>
            <a:r>
              <a:rPr lang="en-US" sz="3200" dirty="0" smtClean="0"/>
              <a:t> generates a random </a:t>
            </a:r>
            <a:r>
              <a:rPr lang="en-US" sz="3200" dirty="0" err="1" smtClean="0">
                <a:latin typeface="Consolas" panose="020B0609020204030204" pitchFamily="49" charset="0"/>
              </a:rPr>
              <a:t>int</a:t>
            </a:r>
            <a:r>
              <a:rPr lang="en-US" sz="3200" dirty="0" smtClean="0"/>
              <a:t> value.</a:t>
            </a:r>
          </a:p>
          <a:p>
            <a:pPr lvl="1"/>
            <a:r>
              <a:rPr lang="en-US" sz="2800" dirty="0"/>
              <a:t>range 0 to +2,147,483,646, </a:t>
            </a:r>
            <a:r>
              <a:rPr lang="en-US" sz="2800" dirty="0" smtClean="0"/>
              <a:t>inclusive</a:t>
            </a:r>
          </a:p>
          <a:p>
            <a:r>
              <a:rPr lang="en-US" sz="3200" dirty="0" smtClean="0"/>
              <a:t>The values returned by </a:t>
            </a:r>
            <a:r>
              <a:rPr lang="en-US" sz="3200" dirty="0" smtClean="0">
                <a:latin typeface="Consolas" panose="020B0609020204030204" pitchFamily="49" charset="0"/>
              </a:rPr>
              <a:t>Next</a:t>
            </a:r>
            <a:r>
              <a:rPr lang="en-US" sz="3200" dirty="0" smtClean="0"/>
              <a:t> are actually pseudorandom numbers—a sequence of values produced by a complex mathematical calculation.</a:t>
            </a:r>
          </a:p>
          <a:p>
            <a:r>
              <a:rPr lang="en-US" sz="3200" dirty="0" smtClean="0"/>
              <a:t>The calculation uses the current time of day to seed the random-number generator. </a:t>
            </a:r>
            <a:endParaRPr lang="en-US" sz="3200" dirty="0"/>
          </a:p>
        </p:txBody>
      </p:sp>
      <p:sp>
        <p:nvSpPr>
          <p:cNvPr id="114691" name="Rectangle 2"/>
          <p:cNvSpPr>
            <a:spLocks noGrp="1" noChangeArrowheads="1"/>
          </p:cNvSpPr>
          <p:nvPr>
            <p:ph type="title"/>
          </p:nvPr>
        </p:nvSpPr>
        <p:spPr/>
        <p:txBody>
          <a:bodyPr>
            <a:normAutofit/>
          </a:bodyPr>
          <a:lstStyle/>
          <a:p>
            <a:r>
              <a:rPr lang="en-US" dirty="0" smtClean="0"/>
              <a:t>7.8.2 </a:t>
            </a:r>
            <a:r>
              <a:rPr lang="en-US" dirty="0"/>
              <a:t>Generating a Random </a:t>
            </a:r>
            <a:r>
              <a:rPr lang="en-US" dirty="0" smtClean="0"/>
              <a:t>Integer</a:t>
            </a:r>
          </a:p>
        </p:txBody>
      </p:sp>
      <p:sp>
        <p:nvSpPr>
          <p:cNvPr id="6246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62775658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3"/>
          <p:cNvSpPr>
            <a:spLocks noGrp="1" noChangeArrowheads="1"/>
          </p:cNvSpPr>
          <p:nvPr>
            <p:ph idx="1"/>
          </p:nvPr>
        </p:nvSpPr>
        <p:spPr/>
        <p:txBody>
          <a:bodyPr/>
          <a:lstStyle/>
          <a:p>
            <a:r>
              <a:rPr lang="en-US" sz="3200" dirty="0" smtClean="0"/>
              <a:t>If you supply the </a:t>
            </a:r>
            <a:r>
              <a:rPr lang="en-US" sz="3200" dirty="0" smtClean="0">
                <a:latin typeface="Consolas" panose="020B0609020204030204" pitchFamily="49" charset="0"/>
              </a:rPr>
              <a:t>Next</a:t>
            </a:r>
            <a:r>
              <a:rPr lang="en-US" sz="3200" dirty="0" smtClean="0"/>
              <a:t> method with an argument—called the scaling factor—it returns a value from 0 up to, but not including, the argument’s value.</a:t>
            </a:r>
          </a:p>
        </p:txBody>
      </p:sp>
      <p:sp>
        <p:nvSpPr>
          <p:cNvPr id="115715" name="Rectangle 2"/>
          <p:cNvSpPr>
            <a:spLocks noGrp="1" noChangeArrowheads="1"/>
          </p:cNvSpPr>
          <p:nvPr>
            <p:ph type="title"/>
          </p:nvPr>
        </p:nvSpPr>
        <p:spPr/>
        <p:txBody>
          <a:bodyPr>
            <a:normAutofit/>
          </a:bodyPr>
          <a:lstStyle/>
          <a:p>
            <a:r>
              <a:rPr lang="en-US" dirty="0" smtClean="0"/>
              <a:t>7.8.3 </a:t>
            </a:r>
            <a:r>
              <a:rPr lang="en-US" dirty="0"/>
              <a:t>Scaling the Random-Number Range </a:t>
            </a:r>
            <a:endParaRPr lang="en-US" dirty="0" smtClean="0"/>
          </a:p>
        </p:txBody>
      </p:sp>
      <p:sp>
        <p:nvSpPr>
          <p:cNvPr id="6349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1899388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3"/>
          <p:cNvSpPr>
            <a:spLocks noGrp="1" noChangeArrowheads="1"/>
          </p:cNvSpPr>
          <p:nvPr>
            <p:ph idx="1"/>
          </p:nvPr>
        </p:nvSpPr>
        <p:spPr/>
        <p:txBody>
          <a:bodyPr/>
          <a:lstStyle/>
          <a:p>
            <a:r>
              <a:rPr lang="en-US" sz="3200" dirty="0" smtClean="0"/>
              <a:t>You </a:t>
            </a:r>
            <a:r>
              <a:rPr lang="en-US" sz="3200" dirty="0"/>
              <a:t>can also  shift the range of numbers produced by adding a shifting value to the number returned by the </a:t>
            </a:r>
            <a:r>
              <a:rPr lang="en-US" sz="3200" dirty="0">
                <a:latin typeface="Consolas" panose="020B0609020204030204" pitchFamily="49" charset="0"/>
              </a:rPr>
              <a:t>Next</a:t>
            </a:r>
            <a:r>
              <a:rPr lang="en-US" sz="3200" dirty="0"/>
              <a:t> method.</a:t>
            </a:r>
          </a:p>
          <a:p>
            <a:pPr marL="109537" indent="0">
              <a:buNone/>
            </a:pPr>
            <a:endParaRPr lang="en-US" sz="3200" dirty="0"/>
          </a:p>
        </p:txBody>
      </p:sp>
      <p:sp>
        <p:nvSpPr>
          <p:cNvPr id="115715" name="Rectangle 2"/>
          <p:cNvSpPr>
            <a:spLocks noGrp="1" noChangeArrowheads="1"/>
          </p:cNvSpPr>
          <p:nvPr>
            <p:ph type="title"/>
          </p:nvPr>
        </p:nvSpPr>
        <p:spPr/>
        <p:txBody>
          <a:bodyPr>
            <a:normAutofit/>
          </a:bodyPr>
          <a:lstStyle/>
          <a:p>
            <a:r>
              <a:rPr lang="en-US" dirty="0" smtClean="0"/>
              <a:t>7.8.4 Shifting Random-Number Range</a:t>
            </a:r>
          </a:p>
        </p:txBody>
      </p:sp>
      <p:sp>
        <p:nvSpPr>
          <p:cNvPr id="6349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64474244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3"/>
          <p:cNvSpPr>
            <a:spLocks noGrp="1" noChangeArrowheads="1"/>
          </p:cNvSpPr>
          <p:nvPr>
            <p:ph idx="1"/>
          </p:nvPr>
        </p:nvSpPr>
        <p:spPr/>
        <p:txBody>
          <a:bodyPr/>
          <a:lstStyle/>
          <a:p>
            <a:r>
              <a:rPr lang="en-US" sz="3200" dirty="0" smtClean="0"/>
              <a:t>If </a:t>
            </a:r>
            <a:r>
              <a:rPr lang="en-US" sz="3200" dirty="0"/>
              <a:t>you provide </a:t>
            </a:r>
            <a:r>
              <a:rPr lang="en-US" sz="3200" dirty="0">
                <a:latin typeface="Consolas" panose="020B0609020204030204" pitchFamily="49" charset="0"/>
              </a:rPr>
              <a:t>Next</a:t>
            </a:r>
            <a:r>
              <a:rPr lang="en-US" sz="3200" dirty="0"/>
              <a:t> with two </a:t>
            </a:r>
            <a:r>
              <a:rPr lang="en-US" sz="3200" dirty="0" err="1">
                <a:latin typeface="Consolas" panose="020B0609020204030204" pitchFamily="49" charset="0"/>
              </a:rPr>
              <a:t>int</a:t>
            </a:r>
            <a:r>
              <a:rPr lang="en-US" sz="3200" dirty="0"/>
              <a:t> arguments, it returns a value from the first argument’s value up to, but not including, the second argument’s value.</a:t>
            </a:r>
          </a:p>
          <a:p>
            <a:pPr marL="109537" indent="0">
              <a:buNone/>
            </a:pPr>
            <a:endParaRPr lang="en-US" sz="3200" dirty="0"/>
          </a:p>
        </p:txBody>
      </p:sp>
      <p:sp>
        <p:nvSpPr>
          <p:cNvPr id="115715" name="Rectangle 2"/>
          <p:cNvSpPr>
            <a:spLocks noGrp="1" noChangeArrowheads="1"/>
          </p:cNvSpPr>
          <p:nvPr>
            <p:ph type="title"/>
          </p:nvPr>
        </p:nvSpPr>
        <p:spPr/>
        <p:txBody>
          <a:bodyPr>
            <a:normAutofit/>
          </a:bodyPr>
          <a:lstStyle/>
          <a:p>
            <a:r>
              <a:rPr lang="en-US" dirty="0" smtClean="0"/>
              <a:t>7.8.5 </a:t>
            </a:r>
            <a:r>
              <a:rPr lang="en-US" dirty="0"/>
              <a:t>Combining Shifting and </a:t>
            </a:r>
            <a:r>
              <a:rPr lang="en-US" dirty="0" smtClean="0"/>
              <a:t>Scaling</a:t>
            </a:r>
          </a:p>
        </p:txBody>
      </p:sp>
      <p:sp>
        <p:nvSpPr>
          <p:cNvPr id="6349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4598754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idx="1"/>
          </p:nvPr>
        </p:nvSpPr>
        <p:spPr/>
        <p:txBody>
          <a:bodyPr/>
          <a:lstStyle/>
          <a:p>
            <a:r>
              <a:rPr lang="en-US" altLang="en-US" dirty="0" smtClean="0"/>
              <a:t>Figure 7.6 shows two sample outputs of an app that simulates 20 rolls of a six-sided die and displays each roll’s value.</a:t>
            </a:r>
          </a:p>
        </p:txBody>
      </p:sp>
      <p:sp>
        <p:nvSpPr>
          <p:cNvPr id="115715" name="Rectangle 2"/>
          <p:cNvSpPr>
            <a:spLocks noGrp="1" noChangeArrowheads="1"/>
          </p:cNvSpPr>
          <p:nvPr>
            <p:ph type="title"/>
          </p:nvPr>
        </p:nvSpPr>
        <p:spPr/>
        <p:txBody>
          <a:bodyPr>
            <a:normAutofit/>
          </a:bodyPr>
          <a:lstStyle/>
          <a:p>
            <a:r>
              <a:rPr lang="en-US" dirty="0" smtClean="0"/>
              <a:t>7.8.6 </a:t>
            </a:r>
            <a:r>
              <a:rPr lang="en-US" dirty="0"/>
              <a:t>Rolling a Six-Sided </a:t>
            </a:r>
            <a:r>
              <a:rPr lang="en-US" dirty="0" smtClean="0"/>
              <a:t>Die</a:t>
            </a:r>
          </a:p>
        </p:txBody>
      </p:sp>
      <p:sp>
        <p:nvSpPr>
          <p:cNvPr id="6451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51710971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844550" y="0"/>
            <a:ext cx="105029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5268868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689100"/>
            <a:ext cx="12192000" cy="34798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113833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idx="1"/>
          </p:nvPr>
        </p:nvSpPr>
        <p:spPr/>
        <p:txBody>
          <a:bodyPr/>
          <a:lstStyle/>
          <a:p>
            <a:r>
              <a:rPr lang="en-US" altLang="en-US" dirty="0" smtClean="0"/>
              <a:t>The app in Fig. 7.7 simulates 60,000,000 rolls of a die. Each integer from 1 to 6 should appear approximately 10,000,000 times.</a:t>
            </a:r>
          </a:p>
          <a:p>
            <a:r>
              <a:rPr lang="en-US" altLang="en-US" dirty="0" smtClean="0"/>
              <a:t>The values produced by method </a:t>
            </a:r>
            <a:r>
              <a:rPr lang="en-US" altLang="en-US" dirty="0" smtClean="0">
                <a:latin typeface="Consolas" panose="020B0609020204030204" pitchFamily="49" charset="0"/>
              </a:rPr>
              <a:t>Next</a:t>
            </a:r>
            <a:r>
              <a:rPr lang="en-US" altLang="en-US" dirty="0" smtClean="0"/>
              <a:t> enable the</a:t>
            </a:r>
            <a:br>
              <a:rPr lang="en-US" altLang="en-US" dirty="0" smtClean="0"/>
            </a:br>
            <a:r>
              <a:rPr lang="en-US" altLang="en-US" dirty="0" smtClean="0"/>
              <a:t>app to realistically simulate rolling a six-sided die. </a:t>
            </a:r>
            <a:endParaRPr lang="en-US" altLang="en-US" dirty="0"/>
          </a:p>
        </p:txBody>
      </p:sp>
      <p:sp>
        <p:nvSpPr>
          <p:cNvPr id="115715" name="Rectangle 2"/>
          <p:cNvSpPr>
            <a:spLocks noGrp="1" noChangeArrowheads="1"/>
          </p:cNvSpPr>
          <p:nvPr>
            <p:ph type="title"/>
          </p:nvPr>
        </p:nvSpPr>
        <p:spPr/>
        <p:txBody>
          <a:bodyPr>
            <a:normAutofit/>
          </a:bodyPr>
          <a:lstStyle/>
          <a:p>
            <a:r>
              <a:rPr lang="en-US" dirty="0"/>
              <a:t>7.8.6 Rolling a Six-Sided Die</a:t>
            </a:r>
            <a:endParaRPr lang="en-US" dirty="0" smtClean="0"/>
          </a:p>
        </p:txBody>
      </p:sp>
      <p:sp>
        <p:nvSpPr>
          <p:cNvPr id="6758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96664171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8575"/>
            <a:ext cx="12192000" cy="68008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8231776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647700" y="0"/>
            <a:ext cx="108966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5041538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317500"/>
            <a:ext cx="12192000" cy="62214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984008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55563"/>
            <a:ext cx="12192000" cy="67452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472998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idx="1"/>
          </p:nvPr>
        </p:nvSpPr>
        <p:spPr/>
        <p:txBody>
          <a:bodyPr/>
          <a:lstStyle/>
          <a:p>
            <a:r>
              <a:rPr lang="en-US" altLang="en-US" dirty="0" smtClean="0"/>
              <a:t>Given </a:t>
            </a:r>
            <a:r>
              <a:rPr lang="en-US" altLang="en-US" dirty="0"/>
              <a:t>two arguments, the next method allows scaling and shifting as follows:</a:t>
            </a:r>
          </a:p>
          <a:p>
            <a:pPr lvl="1"/>
            <a:r>
              <a:rPr lang="en-US" altLang="en-US" dirty="0" err="1" smtClean="0">
                <a:latin typeface="Consolas" panose="020B0609020204030204" pitchFamily="49" charset="0"/>
              </a:rPr>
              <a:t>int</a:t>
            </a:r>
            <a:r>
              <a:rPr lang="en-US" altLang="en-US" dirty="0" smtClean="0">
                <a:latin typeface="Consolas" panose="020B0609020204030204" pitchFamily="49" charset="0"/>
              </a:rPr>
              <a:t> number </a:t>
            </a:r>
            <a:r>
              <a:rPr lang="en-US" altLang="en-US" dirty="0">
                <a:latin typeface="Consolas" panose="020B0609020204030204" pitchFamily="49" charset="0"/>
              </a:rPr>
              <a:t>= </a:t>
            </a:r>
            <a:r>
              <a:rPr lang="en-US" altLang="en-US" dirty="0" err="1" smtClean="0">
                <a:latin typeface="Consolas" panose="020B0609020204030204" pitchFamily="49" charset="0"/>
              </a:rPr>
              <a:t>randomNumbers.Next</a:t>
            </a:r>
            <a:r>
              <a:rPr lang="en-US" altLang="en-US" dirty="0" smtClean="0">
                <a:latin typeface="Consolas" panose="020B0609020204030204" pitchFamily="49" charset="0"/>
              </a:rPr>
              <a:t>(</a:t>
            </a:r>
            <a:br>
              <a:rPr lang="en-US" altLang="en-US" dirty="0" smtClean="0">
                <a:latin typeface="Consolas" panose="020B0609020204030204" pitchFamily="49" charset="0"/>
              </a:rPr>
            </a:br>
            <a:r>
              <a:rPr lang="en-US" altLang="en-US" dirty="0" smtClean="0">
                <a:latin typeface="Consolas" panose="020B0609020204030204" pitchFamily="49" charset="0"/>
              </a:rPr>
              <a:t>	</a:t>
            </a:r>
            <a:r>
              <a:rPr lang="en-US" altLang="en-US" i="1" dirty="0" err="1" smtClean="0">
                <a:latin typeface="Consolas" panose="020B0609020204030204" pitchFamily="49" charset="0"/>
              </a:rPr>
              <a:t>shiftingValue</a:t>
            </a:r>
            <a:r>
              <a:rPr lang="en-US" altLang="en-US" dirty="0">
                <a:latin typeface="Consolas" panose="020B0609020204030204" pitchFamily="49" charset="0"/>
              </a:rPr>
              <a:t>, </a:t>
            </a:r>
            <a:r>
              <a:rPr lang="en-US" altLang="en-US" i="1" dirty="0" err="1">
                <a:latin typeface="Consolas" panose="020B0609020204030204" pitchFamily="49" charset="0"/>
              </a:rPr>
              <a:t>shiftingValue</a:t>
            </a:r>
            <a:r>
              <a:rPr lang="en-US" altLang="en-US" dirty="0">
                <a:latin typeface="Consolas" panose="020B0609020204030204" pitchFamily="49" charset="0"/>
              </a:rPr>
              <a:t> + </a:t>
            </a:r>
            <a:r>
              <a:rPr lang="en-US" altLang="en-US" i="1" dirty="0" err="1" smtClean="0">
                <a:latin typeface="Consolas" panose="020B0609020204030204" pitchFamily="49" charset="0"/>
              </a:rPr>
              <a:t>scalingFactor</a:t>
            </a:r>
            <a:r>
              <a:rPr lang="en-US" altLang="en-US" dirty="0" smtClean="0">
                <a:latin typeface="Consolas" panose="020B0609020204030204" pitchFamily="49" charset="0"/>
              </a:rPr>
              <a:t>);</a:t>
            </a:r>
            <a:endParaRPr lang="en-US" altLang="en-US" dirty="0">
              <a:latin typeface="Consolas" panose="020B0609020204030204" pitchFamily="49" charset="0"/>
            </a:endParaRPr>
          </a:p>
          <a:p>
            <a:r>
              <a:rPr lang="en-US" altLang="en-US" i="1" dirty="0" err="1">
                <a:latin typeface="Consolas" panose="020B0609020204030204" pitchFamily="49" charset="0"/>
              </a:rPr>
              <a:t>shiftingValue</a:t>
            </a:r>
            <a:r>
              <a:rPr lang="en-US" altLang="en-US" dirty="0"/>
              <a:t> specifies the first number in the desired range of consecutive integers.</a:t>
            </a:r>
          </a:p>
          <a:p>
            <a:r>
              <a:rPr lang="en-US" altLang="en-US" i="1" dirty="0" err="1">
                <a:latin typeface="Consolas" panose="020B0609020204030204" pitchFamily="49" charset="0"/>
              </a:rPr>
              <a:t>scalingFactor</a:t>
            </a:r>
            <a:r>
              <a:rPr lang="en-US" altLang="en-US" dirty="0"/>
              <a:t> specifies how many numbers are in the range. </a:t>
            </a:r>
          </a:p>
          <a:p>
            <a:endParaRPr lang="en-US" altLang="en-US" dirty="0"/>
          </a:p>
        </p:txBody>
      </p:sp>
      <p:sp>
        <p:nvSpPr>
          <p:cNvPr id="115715" name="Rectangle 2"/>
          <p:cNvSpPr>
            <a:spLocks noGrp="1" noChangeArrowheads="1"/>
          </p:cNvSpPr>
          <p:nvPr>
            <p:ph type="title"/>
          </p:nvPr>
        </p:nvSpPr>
        <p:spPr/>
        <p:txBody>
          <a:bodyPr>
            <a:normAutofit/>
          </a:bodyPr>
          <a:lstStyle/>
          <a:p>
            <a:r>
              <a:rPr lang="en-US" dirty="0" smtClean="0"/>
              <a:t>7.8.7 Scaling </a:t>
            </a:r>
            <a:r>
              <a:rPr lang="en-US" dirty="0"/>
              <a:t>and Shifting Random Numbers</a:t>
            </a:r>
          </a:p>
        </p:txBody>
      </p:sp>
      <p:sp>
        <p:nvSpPr>
          <p:cNvPr id="6758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00027386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idx="1"/>
          </p:nvPr>
        </p:nvSpPr>
        <p:spPr/>
        <p:txBody>
          <a:bodyPr/>
          <a:lstStyle/>
          <a:p>
            <a:r>
              <a:rPr lang="en-US" altLang="en-US" dirty="0"/>
              <a:t>To choose integers at random from sets of values other than ranges of consecutive integers, it is simpler to use the version of the </a:t>
            </a:r>
            <a:r>
              <a:rPr lang="en-US" altLang="en-US" dirty="0">
                <a:latin typeface="Consolas" panose="020B0609020204030204" pitchFamily="49" charset="0"/>
              </a:rPr>
              <a:t>Next</a:t>
            </a:r>
            <a:r>
              <a:rPr lang="en-US" altLang="en-US" dirty="0"/>
              <a:t> method that takes only one argument:</a:t>
            </a:r>
          </a:p>
          <a:p>
            <a:pPr lvl="2"/>
            <a:r>
              <a:rPr lang="en-US" altLang="en-US" dirty="0" err="1" smtClean="0">
                <a:latin typeface="Consolas" panose="020B0609020204030204" pitchFamily="49" charset="0"/>
              </a:rPr>
              <a:t>int</a:t>
            </a:r>
            <a:r>
              <a:rPr lang="en-US" altLang="en-US" dirty="0" smtClean="0">
                <a:latin typeface="Consolas" panose="020B0609020204030204" pitchFamily="49" charset="0"/>
              </a:rPr>
              <a:t> number </a:t>
            </a:r>
            <a:r>
              <a:rPr lang="en-US" altLang="en-US" dirty="0">
                <a:latin typeface="Consolas" panose="020B0609020204030204" pitchFamily="49" charset="0"/>
              </a:rPr>
              <a:t>= </a:t>
            </a:r>
            <a:r>
              <a:rPr lang="en-US" altLang="en-US" i="1" dirty="0" err="1">
                <a:latin typeface="Consolas" panose="020B0609020204030204" pitchFamily="49" charset="0"/>
              </a:rPr>
              <a:t>shiftingValue</a:t>
            </a:r>
            <a:r>
              <a:rPr lang="en-US" altLang="en-US" dirty="0">
                <a:latin typeface="Consolas" panose="020B0609020204030204" pitchFamily="49" charset="0"/>
              </a:rPr>
              <a:t> + </a:t>
            </a:r>
            <a:br>
              <a:rPr lang="en-US" altLang="en-US" dirty="0">
                <a:latin typeface="Consolas" panose="020B0609020204030204" pitchFamily="49" charset="0"/>
              </a:rPr>
            </a:br>
            <a:r>
              <a:rPr lang="en-US" altLang="en-US" dirty="0">
                <a:latin typeface="Consolas" panose="020B0609020204030204" pitchFamily="49" charset="0"/>
              </a:rPr>
              <a:t>   </a:t>
            </a:r>
            <a:r>
              <a:rPr lang="en-US" altLang="en-US" i="1" dirty="0" err="1">
                <a:latin typeface="Consolas" panose="020B0609020204030204" pitchFamily="49" charset="0"/>
              </a:rPr>
              <a:t>differenceBetweenValues</a:t>
            </a:r>
            <a:r>
              <a:rPr lang="en-US" altLang="en-US" dirty="0">
                <a:latin typeface="Consolas" panose="020B0609020204030204" pitchFamily="49" charset="0"/>
              </a:rPr>
              <a:t> * </a:t>
            </a:r>
            <a:r>
              <a:rPr lang="en-US" altLang="en-US" dirty="0" err="1" smtClean="0">
                <a:latin typeface="Consolas" panose="020B0609020204030204" pitchFamily="49" charset="0"/>
              </a:rPr>
              <a:t>randomNumbers.Next</a:t>
            </a:r>
            <a:r>
              <a:rPr lang="en-US" altLang="en-US" dirty="0" smtClean="0">
                <a:latin typeface="Consolas" panose="020B0609020204030204" pitchFamily="49" charset="0"/>
              </a:rPr>
              <a:t>(</a:t>
            </a:r>
            <a:r>
              <a:rPr lang="en-US" altLang="en-US" i="1" dirty="0" err="1" smtClean="0">
                <a:latin typeface="Consolas" panose="020B0609020204030204" pitchFamily="49" charset="0"/>
              </a:rPr>
              <a:t>scalingFactor</a:t>
            </a:r>
            <a:r>
              <a:rPr lang="en-US" altLang="en-US" dirty="0" smtClean="0">
                <a:latin typeface="Consolas" panose="020B0609020204030204" pitchFamily="49" charset="0"/>
              </a:rPr>
              <a:t>);</a:t>
            </a:r>
            <a:endParaRPr lang="en-US" altLang="en-US" dirty="0">
              <a:latin typeface="Consolas" panose="020B0609020204030204" pitchFamily="49" charset="0"/>
            </a:endParaRPr>
          </a:p>
          <a:p>
            <a:r>
              <a:rPr lang="en-US" altLang="en-US" i="1" dirty="0" err="1">
                <a:latin typeface="Consolas" panose="020B0609020204030204" pitchFamily="49" charset="0"/>
              </a:rPr>
              <a:t>shiftingValue</a:t>
            </a:r>
            <a:r>
              <a:rPr lang="en-US" altLang="en-US" dirty="0"/>
              <a:t> specifies the first number in the desired range of values.</a:t>
            </a:r>
          </a:p>
          <a:p>
            <a:r>
              <a:rPr lang="en-US" altLang="en-US" i="1" dirty="0" err="1">
                <a:latin typeface="Consolas" panose="020B0609020204030204" pitchFamily="49" charset="0"/>
              </a:rPr>
              <a:t>differenceBetweenValues</a:t>
            </a:r>
            <a:r>
              <a:rPr lang="en-US" altLang="en-US" dirty="0"/>
              <a:t> represents the difference between consecutive numbers in the sequence.</a:t>
            </a:r>
          </a:p>
          <a:p>
            <a:r>
              <a:rPr lang="en-US" altLang="en-US" i="1" dirty="0" err="1">
                <a:latin typeface="Consolas" panose="020B0609020204030204" pitchFamily="49" charset="0"/>
              </a:rPr>
              <a:t>scalingFactor</a:t>
            </a:r>
            <a:r>
              <a:rPr lang="en-US" altLang="en-US" dirty="0"/>
              <a:t> specifies how many numbers are in the range. </a:t>
            </a:r>
          </a:p>
        </p:txBody>
      </p:sp>
      <p:sp>
        <p:nvSpPr>
          <p:cNvPr id="115715" name="Rectangle 2"/>
          <p:cNvSpPr>
            <a:spLocks noGrp="1" noChangeArrowheads="1"/>
          </p:cNvSpPr>
          <p:nvPr>
            <p:ph type="title"/>
          </p:nvPr>
        </p:nvSpPr>
        <p:spPr/>
        <p:txBody>
          <a:bodyPr>
            <a:normAutofit/>
          </a:bodyPr>
          <a:lstStyle/>
          <a:p>
            <a:r>
              <a:rPr lang="en-US" dirty="0" smtClean="0"/>
              <a:t>7.8.7 Scaling </a:t>
            </a:r>
            <a:r>
              <a:rPr lang="en-US" dirty="0"/>
              <a:t>and Shifting Random Numbers</a:t>
            </a:r>
          </a:p>
        </p:txBody>
      </p:sp>
      <p:sp>
        <p:nvSpPr>
          <p:cNvPr id="6758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1303473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idx="1"/>
          </p:nvPr>
        </p:nvSpPr>
        <p:spPr/>
        <p:txBody>
          <a:bodyPr/>
          <a:lstStyle/>
          <a:p>
            <a:r>
              <a:rPr lang="en-US" dirty="0"/>
              <a:t>The calculation that produces the pseudorandom numbers uses the time of day as a seed value to change the sequence’s starting point.</a:t>
            </a:r>
          </a:p>
          <a:p>
            <a:r>
              <a:rPr lang="en-US" dirty="0"/>
              <a:t>You can pass a seed value to the </a:t>
            </a:r>
            <a:r>
              <a:rPr lang="en-US" dirty="0">
                <a:latin typeface="Consolas" panose="020B0609020204030204" pitchFamily="49" charset="0"/>
              </a:rPr>
              <a:t>Random</a:t>
            </a:r>
            <a:r>
              <a:rPr lang="en-US" dirty="0"/>
              <a:t> object’s constructor.</a:t>
            </a:r>
          </a:p>
          <a:p>
            <a:r>
              <a:rPr lang="en-US" dirty="0"/>
              <a:t>Given the same seed value, the </a:t>
            </a:r>
            <a:r>
              <a:rPr lang="en-US" dirty="0">
                <a:latin typeface="Consolas" panose="020B0609020204030204" pitchFamily="49" charset="0"/>
              </a:rPr>
              <a:t>Random</a:t>
            </a:r>
            <a:r>
              <a:rPr lang="en-US" dirty="0"/>
              <a:t> object will produce the same sequence of random numbers.</a:t>
            </a:r>
          </a:p>
          <a:p>
            <a:pPr marL="109537" indent="0">
              <a:buNone/>
            </a:pPr>
            <a:endParaRPr lang="en-US" altLang="en-US" dirty="0"/>
          </a:p>
        </p:txBody>
      </p:sp>
      <p:sp>
        <p:nvSpPr>
          <p:cNvPr id="115715" name="Rectangle 2"/>
          <p:cNvSpPr>
            <a:spLocks noGrp="1" noChangeArrowheads="1"/>
          </p:cNvSpPr>
          <p:nvPr>
            <p:ph type="title"/>
          </p:nvPr>
        </p:nvSpPr>
        <p:spPr/>
        <p:txBody>
          <a:bodyPr>
            <a:normAutofit fontScale="90000"/>
          </a:bodyPr>
          <a:lstStyle/>
          <a:p>
            <a:r>
              <a:rPr lang="en-US" dirty="0" smtClean="0"/>
              <a:t>7.8.8 Repeatability </a:t>
            </a:r>
            <a:r>
              <a:rPr lang="en-US" dirty="0"/>
              <a:t>for Testing and Debugging </a:t>
            </a:r>
            <a:r>
              <a:rPr lang="en-US" dirty="0" smtClean="0"/>
              <a:t> </a:t>
            </a:r>
            <a:endParaRPr lang="en-US" dirty="0"/>
          </a:p>
        </p:txBody>
      </p:sp>
      <p:sp>
        <p:nvSpPr>
          <p:cNvPr id="6758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93993620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idx="1"/>
          </p:nvPr>
        </p:nvSpPr>
        <p:spPr/>
        <p:txBody>
          <a:bodyPr/>
          <a:lstStyle/>
          <a:p>
            <a:r>
              <a:rPr lang="en-US" altLang="en-US" smtClean="0"/>
              <a:t> The rules of the dice game craps are as follows:</a:t>
            </a:r>
          </a:p>
          <a:p>
            <a:pPr lvl="1"/>
            <a:r>
              <a:rPr lang="en-US" altLang="en-US" smtClean="0"/>
              <a:t>You roll two dice. Each die has six faces, which contain one, two, three, four, five and six spots, respectively. After the dice have come to rest, the sum of the spots on the two upward faces is calculated. If the sum is 7 or 11 on the first throw, you win. If the sum is 2, 3 or 12 on the first throw (called “craps”), you lose (i.e., “the house” wins). If the sum is 4, 5, 6, 8, 9 or 10 on the first throw, that sum becomes your “point.” To win, you must continue rolling the dice until you “make your point” (i.e., roll that same point value). You lose by rolling a 7 before making your point. </a:t>
            </a:r>
          </a:p>
          <a:p>
            <a:r>
              <a:rPr lang="en-US" altLang="en-US" smtClean="0"/>
              <a:t>The program is shown in Fig. 7.8. </a:t>
            </a:r>
            <a:endParaRPr lang="en-US" altLang="en-US"/>
          </a:p>
        </p:txBody>
      </p:sp>
      <p:sp>
        <p:nvSpPr>
          <p:cNvPr id="126979" name="Rectangle 2"/>
          <p:cNvSpPr>
            <a:spLocks noGrp="1" noChangeArrowheads="1"/>
          </p:cNvSpPr>
          <p:nvPr>
            <p:ph type="title"/>
          </p:nvPr>
        </p:nvSpPr>
        <p:spPr/>
        <p:txBody>
          <a:bodyPr>
            <a:normAutofit fontScale="90000"/>
          </a:bodyPr>
          <a:lstStyle/>
          <a:p>
            <a:r>
              <a:rPr lang="en-US" dirty="0" smtClean="0"/>
              <a:t>7.9  Case Study: A Game of Chance; Introducing Enumerations</a:t>
            </a:r>
            <a:endParaRPr lang="en-US" dirty="0"/>
          </a:p>
        </p:txBody>
      </p:sp>
      <p:sp>
        <p:nvSpPr>
          <p:cNvPr id="7475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4107955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3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844550" y="0"/>
            <a:ext cx="105029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8815166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044575"/>
            <a:ext cx="12192000" cy="47688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5473996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431800" y="0"/>
            <a:ext cx="113284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3252422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431800" y="0"/>
            <a:ext cx="113284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5597621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754063"/>
            <a:ext cx="12192000" cy="53482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8507472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461963"/>
            <a:ext cx="12192000" cy="59340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605346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417638"/>
            <a:ext cx="12192000" cy="40227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1090806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938213" y="0"/>
            <a:ext cx="1031398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1660522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p:txBody>
          <a:bodyPr/>
          <a:lstStyle/>
          <a:p>
            <a:r>
              <a:rPr lang="en-US" altLang="en-US" dirty="0" smtClean="0"/>
              <a:t>A user-defined type called an enumeration declares a set of constants represented by identifiers, and is introduced by the keyword </a:t>
            </a:r>
            <a:r>
              <a:rPr lang="en-US" altLang="en-US" dirty="0" err="1" smtClean="0">
                <a:latin typeface="Consolas" panose="020B0609020204030204" pitchFamily="49" charset="0"/>
              </a:rPr>
              <a:t>enum</a:t>
            </a:r>
            <a:r>
              <a:rPr lang="en-US" altLang="en-US" dirty="0" smtClean="0"/>
              <a:t> and a type name.</a:t>
            </a:r>
          </a:p>
          <a:p>
            <a:r>
              <a:rPr lang="en-US" altLang="en-US" dirty="0" smtClean="0"/>
              <a:t>As with a class, braces (</a:t>
            </a:r>
            <a:r>
              <a:rPr lang="en-US" altLang="en-US" dirty="0" smtClean="0">
                <a:latin typeface="Consolas" panose="020B0609020204030204" pitchFamily="49" charset="0"/>
              </a:rPr>
              <a:t>{</a:t>
            </a:r>
            <a:r>
              <a:rPr lang="en-US" altLang="en-US" dirty="0" smtClean="0"/>
              <a:t> and </a:t>
            </a:r>
            <a:r>
              <a:rPr lang="en-US" altLang="en-US" dirty="0" smtClean="0">
                <a:latin typeface="Consolas" panose="020B0609020204030204" pitchFamily="49" charset="0"/>
              </a:rPr>
              <a:t>}</a:t>
            </a:r>
            <a:r>
              <a:rPr lang="en-US" altLang="en-US" dirty="0" smtClean="0"/>
              <a:t>) delimit the body of an </a:t>
            </a:r>
            <a:r>
              <a:rPr lang="en-US" altLang="en-US" dirty="0" err="1" smtClean="0">
                <a:latin typeface="Consolas" panose="020B0609020204030204" pitchFamily="49" charset="0"/>
              </a:rPr>
              <a:t>enum</a:t>
            </a:r>
            <a:r>
              <a:rPr lang="en-US" altLang="en-US" dirty="0" smtClean="0"/>
              <a:t> declaration. Inside the braces is a comma-separated list of enumeration constants.</a:t>
            </a:r>
          </a:p>
          <a:p>
            <a:r>
              <a:rPr lang="en-US" altLang="en-US" dirty="0" smtClean="0"/>
              <a:t>The </a:t>
            </a:r>
            <a:r>
              <a:rPr lang="en-US" altLang="en-US" dirty="0" err="1" smtClean="0">
                <a:latin typeface="Consolas" panose="020B0609020204030204" pitchFamily="49" charset="0"/>
              </a:rPr>
              <a:t>enum</a:t>
            </a:r>
            <a:r>
              <a:rPr lang="en-US" altLang="en-US" dirty="0" smtClean="0"/>
              <a:t> constant names must be unique, but the value associated with each constant need not be.</a:t>
            </a:r>
          </a:p>
          <a:p>
            <a:r>
              <a:rPr lang="en-US" altLang="en-US" dirty="0" smtClean="0"/>
              <a:t>Variables of an enumeration type should be assigned only the values declared in the enumeration.</a:t>
            </a:r>
            <a:endParaRPr lang="en-US" altLang="en-US" dirty="0"/>
          </a:p>
        </p:txBody>
      </p:sp>
      <p:sp>
        <p:nvSpPr>
          <p:cNvPr id="134147" name="Rectangle 2"/>
          <p:cNvSpPr>
            <a:spLocks noGrp="1" noChangeArrowheads="1"/>
          </p:cNvSpPr>
          <p:nvPr>
            <p:ph type="title"/>
          </p:nvPr>
        </p:nvSpPr>
        <p:spPr/>
        <p:txBody>
          <a:bodyPr>
            <a:normAutofit fontScale="90000"/>
          </a:bodyPr>
          <a:lstStyle/>
          <a:p>
            <a:r>
              <a:rPr lang="en-US" dirty="0" smtClean="0"/>
              <a:t>7.9.1  Case Study: A Game of Chance; Introducing Enumerations (Cont.) </a:t>
            </a:r>
            <a:endParaRPr lang="en-US" dirty="0"/>
          </a:p>
        </p:txBody>
      </p:sp>
      <p:sp>
        <p:nvSpPr>
          <p:cNvPr id="829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69695616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idx="1"/>
          </p:nvPr>
        </p:nvSpPr>
        <p:spPr/>
        <p:txBody>
          <a:bodyPr/>
          <a:lstStyle/>
          <a:p>
            <a:r>
              <a:rPr lang="en-US" altLang="en-US" dirty="0" smtClean="0"/>
              <a:t>When an </a:t>
            </a:r>
            <a:r>
              <a:rPr lang="en-US" altLang="en-US" dirty="0" err="1" smtClean="0"/>
              <a:t>enum</a:t>
            </a:r>
            <a:r>
              <a:rPr lang="en-US" altLang="en-US" dirty="0" smtClean="0"/>
              <a:t> is declared, each constant in the </a:t>
            </a:r>
            <a:r>
              <a:rPr lang="en-US" altLang="en-US" dirty="0" err="1" smtClean="0">
                <a:latin typeface="Consolas" panose="020B0609020204030204" pitchFamily="49" charset="0"/>
              </a:rPr>
              <a:t>enum</a:t>
            </a:r>
            <a:r>
              <a:rPr lang="en-US" altLang="en-US" dirty="0" smtClean="0"/>
              <a:t> declaration is a constant value of type </a:t>
            </a:r>
            <a:r>
              <a:rPr lang="en-US" altLang="en-US" dirty="0" smtClean="0">
                <a:latin typeface="Consolas" panose="020B0609020204030204" pitchFamily="49" charset="0"/>
              </a:rPr>
              <a:t>int</a:t>
            </a:r>
            <a:r>
              <a:rPr lang="en-US" altLang="en-US" dirty="0" smtClean="0"/>
              <a:t>.</a:t>
            </a:r>
          </a:p>
          <a:p>
            <a:r>
              <a:rPr lang="en-US" altLang="en-US" dirty="0" smtClean="0"/>
              <a:t>If you do not assign a value to an identifier in the </a:t>
            </a:r>
            <a:r>
              <a:rPr lang="en-US" altLang="en-US" dirty="0" err="1" smtClean="0">
                <a:latin typeface="Consolas" panose="020B0609020204030204" pitchFamily="49" charset="0"/>
              </a:rPr>
              <a:t>enum</a:t>
            </a:r>
            <a:r>
              <a:rPr lang="en-US" altLang="en-US" dirty="0" smtClean="0"/>
              <a:t> declaration, the compiler will do so.</a:t>
            </a:r>
          </a:p>
          <a:p>
            <a:pPr lvl="1"/>
            <a:r>
              <a:rPr lang="en-US" altLang="en-US" dirty="0" smtClean="0"/>
              <a:t>If the first </a:t>
            </a:r>
            <a:r>
              <a:rPr lang="en-US" altLang="en-US" dirty="0" err="1" smtClean="0">
                <a:latin typeface="Consolas" panose="020B0609020204030204" pitchFamily="49" charset="0"/>
              </a:rPr>
              <a:t>enum</a:t>
            </a:r>
            <a:r>
              <a:rPr lang="en-US" altLang="en-US" dirty="0" smtClean="0"/>
              <a:t> constant is unassigned, the compiler gives it the value </a:t>
            </a:r>
            <a:r>
              <a:rPr lang="en-US" altLang="en-US" dirty="0" smtClean="0">
                <a:latin typeface="Consolas" panose="020B0609020204030204" pitchFamily="49" charset="0"/>
              </a:rPr>
              <a:t>0</a:t>
            </a:r>
            <a:r>
              <a:rPr lang="en-US" altLang="en-US" dirty="0" smtClean="0"/>
              <a:t>.</a:t>
            </a:r>
          </a:p>
          <a:p>
            <a:pPr lvl="1"/>
            <a:r>
              <a:rPr lang="en-US" altLang="en-US" dirty="0" smtClean="0"/>
              <a:t>If any other </a:t>
            </a:r>
            <a:r>
              <a:rPr lang="en-US" altLang="en-US" dirty="0" err="1" smtClean="0">
                <a:latin typeface="Consolas" panose="020B0609020204030204" pitchFamily="49" charset="0"/>
              </a:rPr>
              <a:t>enum</a:t>
            </a:r>
            <a:r>
              <a:rPr lang="en-US" altLang="en-US" dirty="0" smtClean="0"/>
              <a:t> constant is unassigned, the compiler gives it a value equal to one more than the value of the preceding </a:t>
            </a:r>
            <a:r>
              <a:rPr lang="en-US" altLang="en-US" dirty="0" err="1" smtClean="0">
                <a:latin typeface="Consolas" panose="020B0609020204030204" pitchFamily="49" charset="0"/>
              </a:rPr>
              <a:t>enum</a:t>
            </a:r>
            <a:r>
              <a:rPr lang="en-US" altLang="en-US" dirty="0" smtClean="0"/>
              <a:t> constant.</a:t>
            </a:r>
          </a:p>
        </p:txBody>
      </p:sp>
      <p:sp>
        <p:nvSpPr>
          <p:cNvPr id="138243" name="Rectangle 2"/>
          <p:cNvSpPr>
            <a:spLocks noGrp="1" noChangeArrowheads="1"/>
          </p:cNvSpPr>
          <p:nvPr>
            <p:ph type="title"/>
          </p:nvPr>
        </p:nvSpPr>
        <p:spPr/>
        <p:txBody>
          <a:bodyPr>
            <a:normAutofit fontScale="90000"/>
          </a:bodyPr>
          <a:lstStyle/>
          <a:p>
            <a:r>
              <a:rPr lang="en-US" dirty="0" smtClean="0"/>
              <a:t>7.9  Case Study: A Game of Chance; Introducing Enumerations (Cont.) </a:t>
            </a:r>
            <a:endParaRPr lang="en-US" dirty="0"/>
          </a:p>
        </p:txBody>
      </p:sp>
      <p:sp>
        <p:nvSpPr>
          <p:cNvPr id="8499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49960851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58925"/>
            <a:ext cx="12192000" cy="37401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8591456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idx="1"/>
          </p:nvPr>
        </p:nvSpPr>
        <p:spPr/>
        <p:txBody>
          <a:bodyPr/>
          <a:lstStyle/>
          <a:p>
            <a:r>
              <a:rPr lang="en-US" altLang="en-US" dirty="0" smtClean="0"/>
              <a:t>You can declare an </a:t>
            </a:r>
            <a:r>
              <a:rPr lang="en-US" altLang="en-US" dirty="0" err="1" smtClean="0">
                <a:latin typeface="Consolas" panose="020B0609020204030204" pitchFamily="49" charset="0"/>
              </a:rPr>
              <a:t>enum</a:t>
            </a:r>
            <a:r>
              <a:rPr lang="en-US" altLang="en-US" dirty="0" err="1" smtClean="0"/>
              <a:t>’s</a:t>
            </a:r>
            <a:r>
              <a:rPr lang="en-US" altLang="en-US" dirty="0" smtClean="0"/>
              <a:t> underlying type to be </a:t>
            </a:r>
            <a:r>
              <a:rPr lang="en-US" altLang="en-US" dirty="0" smtClean="0">
                <a:latin typeface="Consolas" panose="020B0609020204030204" pitchFamily="49" charset="0"/>
              </a:rPr>
              <a:t>byte</a:t>
            </a:r>
            <a:r>
              <a:rPr lang="en-US" altLang="en-US" dirty="0" smtClean="0"/>
              <a:t>, </a:t>
            </a:r>
            <a:r>
              <a:rPr lang="en-US" altLang="en-US" dirty="0" err="1" smtClean="0">
                <a:latin typeface="Consolas" panose="020B0609020204030204" pitchFamily="49" charset="0"/>
              </a:rPr>
              <a:t>sbyte</a:t>
            </a:r>
            <a:r>
              <a:rPr lang="en-US" altLang="en-US" dirty="0" smtClean="0"/>
              <a:t>, </a:t>
            </a:r>
            <a:r>
              <a:rPr lang="en-US" altLang="en-US" dirty="0" smtClean="0">
                <a:latin typeface="Consolas" panose="020B0609020204030204" pitchFamily="49" charset="0"/>
              </a:rPr>
              <a:t>short</a:t>
            </a:r>
            <a:r>
              <a:rPr lang="en-US" altLang="en-US" dirty="0" smtClean="0"/>
              <a:t>, </a:t>
            </a:r>
            <a:r>
              <a:rPr lang="en-US" altLang="en-US" dirty="0" err="1" smtClean="0">
                <a:latin typeface="Consolas" panose="020B0609020204030204" pitchFamily="49" charset="0"/>
              </a:rPr>
              <a:t>ushort</a:t>
            </a:r>
            <a:r>
              <a:rPr lang="en-US" altLang="en-US" dirty="0" smtClean="0"/>
              <a:t>, </a:t>
            </a:r>
            <a:r>
              <a:rPr lang="en-US" altLang="en-US" dirty="0" err="1" smtClean="0">
                <a:latin typeface="Consolas" panose="020B0609020204030204" pitchFamily="49" charset="0"/>
              </a:rPr>
              <a:t>int</a:t>
            </a:r>
            <a:r>
              <a:rPr lang="en-US" altLang="en-US" dirty="0" smtClean="0"/>
              <a:t>, </a:t>
            </a:r>
            <a:r>
              <a:rPr lang="en-US" altLang="en-US" dirty="0" err="1" smtClean="0">
                <a:latin typeface="Consolas" panose="020B0609020204030204" pitchFamily="49" charset="0"/>
              </a:rPr>
              <a:t>uint</a:t>
            </a:r>
            <a:r>
              <a:rPr lang="en-US" altLang="en-US" dirty="0" smtClean="0"/>
              <a:t>, </a:t>
            </a:r>
            <a:r>
              <a:rPr lang="en-US" altLang="en-US" dirty="0" smtClean="0">
                <a:latin typeface="Consolas" panose="020B0609020204030204" pitchFamily="49" charset="0"/>
              </a:rPr>
              <a:t>long</a:t>
            </a:r>
            <a:r>
              <a:rPr lang="en-US" altLang="en-US" dirty="0" smtClean="0"/>
              <a:t> or </a:t>
            </a:r>
            <a:r>
              <a:rPr lang="en-US" altLang="en-US" dirty="0" err="1" smtClean="0">
                <a:latin typeface="Consolas" panose="020B0609020204030204" pitchFamily="49" charset="0"/>
              </a:rPr>
              <a:t>ulong</a:t>
            </a:r>
            <a:r>
              <a:rPr lang="en-US" altLang="en-US" dirty="0" smtClean="0"/>
              <a:t> by writing</a:t>
            </a:r>
          </a:p>
          <a:p>
            <a:pPr lvl="1"/>
            <a:r>
              <a:rPr lang="en-US" altLang="en-US" dirty="0" smtClean="0">
                <a:latin typeface="Consolas" panose="020B0609020204030204" pitchFamily="49" charset="0"/>
              </a:rPr>
              <a:t>private </a:t>
            </a:r>
            <a:r>
              <a:rPr lang="en-US" altLang="en-US" dirty="0" err="1" smtClean="0">
                <a:latin typeface="Consolas" panose="020B0609020204030204" pitchFamily="49" charset="0"/>
              </a:rPr>
              <a:t>enum</a:t>
            </a:r>
            <a:r>
              <a:rPr lang="en-US" altLang="en-US" dirty="0" smtClean="0">
                <a:latin typeface="Consolas" panose="020B0609020204030204" pitchFamily="49" charset="0"/>
              </a:rPr>
              <a:t> </a:t>
            </a:r>
            <a:r>
              <a:rPr lang="en-US" altLang="en-US" dirty="0" err="1" smtClean="0">
                <a:latin typeface="Consolas" panose="020B0609020204030204" pitchFamily="49" charset="0"/>
              </a:rPr>
              <a:t>MyEnum</a:t>
            </a:r>
            <a:r>
              <a:rPr lang="en-US" altLang="en-US" dirty="0" smtClean="0">
                <a:latin typeface="Consolas" panose="020B0609020204030204" pitchFamily="49" charset="0"/>
              </a:rPr>
              <a:t> : </a:t>
            </a:r>
            <a:r>
              <a:rPr lang="en-US" altLang="en-US" dirty="0" err="1" smtClean="0">
                <a:latin typeface="Consolas" panose="020B0609020204030204" pitchFamily="49" charset="0"/>
              </a:rPr>
              <a:t>typeName</a:t>
            </a:r>
            <a:r>
              <a:rPr lang="en-US" altLang="en-US" dirty="0" smtClean="0">
                <a:latin typeface="Consolas" panose="020B0609020204030204" pitchFamily="49" charset="0"/>
              </a:rPr>
              <a:t> { Constant1, Constant2, ... }</a:t>
            </a:r>
          </a:p>
          <a:p>
            <a:pPr lvl="2"/>
            <a:r>
              <a:rPr lang="en-US" altLang="en-US" dirty="0" err="1" smtClean="0"/>
              <a:t>typeName</a:t>
            </a:r>
            <a:r>
              <a:rPr lang="en-US" altLang="en-US" dirty="0" smtClean="0"/>
              <a:t> represents one of the integral simple types.</a:t>
            </a:r>
          </a:p>
          <a:p>
            <a:r>
              <a:rPr lang="en-US" altLang="en-US" dirty="0" smtClean="0"/>
              <a:t>To compare a simple integral type value to the underlying value of an enumeration constant, you must use a cast operator.</a:t>
            </a:r>
            <a:endParaRPr lang="en-US" altLang="en-US" dirty="0"/>
          </a:p>
        </p:txBody>
      </p:sp>
      <p:sp>
        <p:nvSpPr>
          <p:cNvPr id="139267" name="Rectangle 2"/>
          <p:cNvSpPr>
            <a:spLocks noGrp="1" noChangeArrowheads="1"/>
          </p:cNvSpPr>
          <p:nvPr>
            <p:ph type="title"/>
          </p:nvPr>
        </p:nvSpPr>
        <p:spPr/>
        <p:txBody>
          <a:bodyPr>
            <a:normAutofit fontScale="90000"/>
          </a:bodyPr>
          <a:lstStyle/>
          <a:p>
            <a:r>
              <a:rPr lang="en-US" dirty="0" smtClean="0"/>
              <a:t>7.9  Case Study: A Game of Chance; Introducing Enumerations (Cont.) </a:t>
            </a:r>
            <a:endParaRPr lang="en-US" dirty="0"/>
          </a:p>
        </p:txBody>
      </p:sp>
      <p:sp>
        <p:nvSpPr>
          <p:cNvPr id="8602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44967910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p:txBody>
          <a:bodyPr/>
          <a:lstStyle/>
          <a:p>
            <a:r>
              <a:rPr lang="en-US" altLang="en-US" smtClean="0"/>
              <a:t>The scope of a declaration is the portion of the app that can refer to the declared entity by its unqualified name.</a:t>
            </a:r>
          </a:p>
          <a:p>
            <a:r>
              <a:rPr lang="en-US" altLang="en-US" smtClean="0"/>
              <a:t>The basic scope rules are as follows:</a:t>
            </a:r>
          </a:p>
          <a:p>
            <a:pPr lvl="1"/>
            <a:r>
              <a:rPr lang="en-US" altLang="en-US" smtClean="0"/>
              <a:t>The scope of a parameter declaration is the body of the method in which the declaration appears. </a:t>
            </a:r>
          </a:p>
          <a:p>
            <a:pPr lvl="1"/>
            <a:r>
              <a:rPr lang="en-US" altLang="en-US" smtClean="0"/>
              <a:t>The scope of a local-variable declaration is from the point at which the declaration appears to the end of the block containing the declaration. </a:t>
            </a:r>
          </a:p>
          <a:p>
            <a:pPr lvl="1"/>
            <a:r>
              <a:rPr lang="en-US" altLang="en-US" smtClean="0"/>
              <a:t>The scope of a non-static method, property or field of a class is the entire body of the class. </a:t>
            </a:r>
          </a:p>
          <a:p>
            <a:r>
              <a:rPr lang="en-US" altLang="en-US" smtClean="0"/>
              <a:t>If a local variable or parameter in a method has the same name as a field, the field is hidden until the block terminates.</a:t>
            </a:r>
            <a:endParaRPr lang="en-US" altLang="en-US"/>
          </a:p>
        </p:txBody>
      </p:sp>
      <p:sp>
        <p:nvSpPr>
          <p:cNvPr id="140291" name="Rectangle 2"/>
          <p:cNvSpPr>
            <a:spLocks noGrp="1" noChangeArrowheads="1"/>
          </p:cNvSpPr>
          <p:nvPr>
            <p:ph type="title"/>
          </p:nvPr>
        </p:nvSpPr>
        <p:spPr/>
        <p:txBody>
          <a:bodyPr/>
          <a:lstStyle/>
          <a:p>
            <a:r>
              <a:rPr lang="en-US" dirty="0" smtClean="0"/>
              <a:t>7.10  Scope of Declarations </a:t>
            </a:r>
          </a:p>
        </p:txBody>
      </p:sp>
      <p:sp>
        <p:nvSpPr>
          <p:cNvPr id="87044"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85727510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p:txBody>
          <a:bodyPr/>
          <a:lstStyle/>
          <a:p>
            <a:r>
              <a:rPr lang="en-US" altLang="en-US" smtClean="0"/>
              <a:t>The scope of a declaration is the portion of the app that can refer to the declared entity by its unqualified name.</a:t>
            </a:r>
          </a:p>
          <a:p>
            <a:r>
              <a:rPr lang="en-US" altLang="en-US" smtClean="0"/>
              <a:t>The basic scope rules are as follows:</a:t>
            </a:r>
          </a:p>
          <a:p>
            <a:pPr lvl="1"/>
            <a:r>
              <a:rPr lang="en-US" altLang="en-US" smtClean="0"/>
              <a:t>The scope of a parameter declaration is the body of the method in which the declaration appears. </a:t>
            </a:r>
          </a:p>
          <a:p>
            <a:pPr lvl="1"/>
            <a:r>
              <a:rPr lang="en-US" altLang="en-US" smtClean="0"/>
              <a:t>The scope of a local-variable declaration is from the point at which the declaration appears to the end of the block containing the declaration. </a:t>
            </a:r>
          </a:p>
          <a:p>
            <a:pPr lvl="1"/>
            <a:r>
              <a:rPr lang="en-US" altLang="en-US" smtClean="0"/>
              <a:t>The scope of a non-static method, property or field of a class is the entire body of the class. </a:t>
            </a:r>
          </a:p>
          <a:p>
            <a:r>
              <a:rPr lang="en-US" altLang="en-US" smtClean="0"/>
              <a:t>If a local variable or parameter in a method has the same name as a field, the field is hidden until the block terminates.</a:t>
            </a:r>
            <a:endParaRPr lang="en-US" altLang="en-US"/>
          </a:p>
        </p:txBody>
      </p:sp>
      <p:sp>
        <p:nvSpPr>
          <p:cNvPr id="140291" name="Rectangle 2"/>
          <p:cNvSpPr>
            <a:spLocks noGrp="1" noChangeArrowheads="1"/>
          </p:cNvSpPr>
          <p:nvPr>
            <p:ph type="title"/>
          </p:nvPr>
        </p:nvSpPr>
        <p:spPr/>
        <p:txBody>
          <a:bodyPr/>
          <a:lstStyle/>
          <a:p>
            <a:r>
              <a:rPr lang="en-US" dirty="0" smtClean="0"/>
              <a:t>7.10  Scope of Declarations </a:t>
            </a:r>
          </a:p>
        </p:txBody>
      </p:sp>
      <p:sp>
        <p:nvSpPr>
          <p:cNvPr id="87044"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86274341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65275"/>
            <a:ext cx="12192000" cy="37274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660589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4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030288" y="0"/>
            <a:ext cx="10131425"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6937182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844550" y="0"/>
            <a:ext cx="105029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8854157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898525"/>
            <a:ext cx="12192000" cy="50609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221812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346075"/>
            <a:ext cx="12192000" cy="61658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2921114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dirty="0"/>
              <a:t>To understand how C# performs method calls, we first need to consider a data structure (i.e., collection of related data items) known as a </a:t>
            </a:r>
            <a:r>
              <a:rPr lang="en-US" b="1" dirty="0"/>
              <a:t>stack</a:t>
            </a:r>
            <a:r>
              <a:rPr lang="en-US" dirty="0"/>
              <a:t>. </a:t>
            </a:r>
            <a:endParaRPr lang="en-US" dirty="0" smtClean="0"/>
          </a:p>
          <a:p>
            <a:r>
              <a:rPr lang="en-US" dirty="0" smtClean="0"/>
              <a:t>Analogous </a:t>
            </a:r>
            <a:r>
              <a:rPr lang="en-US" dirty="0"/>
              <a:t>to a pile of dishes. </a:t>
            </a:r>
            <a:endParaRPr lang="en-US" dirty="0" smtClean="0"/>
          </a:p>
          <a:p>
            <a:pPr lvl="1"/>
            <a:r>
              <a:rPr lang="en-US" dirty="0" smtClean="0"/>
              <a:t>When </a:t>
            </a:r>
            <a:r>
              <a:rPr lang="en-US" dirty="0"/>
              <a:t>a dish is placed on the pile, it’s placed at the </a:t>
            </a:r>
            <a:r>
              <a:rPr lang="en-US" i="1" dirty="0"/>
              <a:t>top</a:t>
            </a:r>
            <a:r>
              <a:rPr lang="en-US" dirty="0"/>
              <a:t>—referred to as </a:t>
            </a:r>
            <a:r>
              <a:rPr lang="en-US" b="1" dirty="0"/>
              <a:t>pushing </a:t>
            </a:r>
            <a:r>
              <a:rPr lang="en-US" dirty="0"/>
              <a:t>the dish onto the stack. </a:t>
            </a:r>
            <a:endParaRPr lang="en-US" dirty="0" smtClean="0"/>
          </a:p>
          <a:p>
            <a:pPr lvl="1"/>
            <a:r>
              <a:rPr lang="en-US" dirty="0" smtClean="0"/>
              <a:t>Similarly</a:t>
            </a:r>
            <a:r>
              <a:rPr lang="en-US" dirty="0"/>
              <a:t>, when a dish is removed from the pile, it’s removed from the top—referred to as </a:t>
            </a:r>
            <a:r>
              <a:rPr lang="en-US" b="1" dirty="0"/>
              <a:t>popping </a:t>
            </a:r>
            <a:r>
              <a:rPr lang="en-US" dirty="0"/>
              <a:t>the dish off the stack. </a:t>
            </a:r>
            <a:endParaRPr lang="en-US" dirty="0" smtClean="0"/>
          </a:p>
          <a:p>
            <a:r>
              <a:rPr lang="en-US" dirty="0" smtClean="0"/>
              <a:t>Stacks </a:t>
            </a:r>
            <a:r>
              <a:rPr lang="en-US" dirty="0"/>
              <a:t>are known as </a:t>
            </a:r>
            <a:r>
              <a:rPr lang="en-US" b="1" dirty="0"/>
              <a:t>last-in, first-out (LIFO) data structures</a:t>
            </a:r>
            <a:r>
              <a:rPr lang="en-US" dirty="0"/>
              <a:t>—the last item pushed (inserted) on the stack is the first item popped (removed) from the stack.</a:t>
            </a:r>
          </a:p>
          <a:p>
            <a:endParaRPr lang="en-US" altLang="en-US" dirty="0"/>
          </a:p>
        </p:txBody>
      </p:sp>
      <p:sp>
        <p:nvSpPr>
          <p:cNvPr id="102403" name="Rectangle 2"/>
          <p:cNvSpPr>
            <a:spLocks noGrp="1" noChangeArrowheads="1"/>
          </p:cNvSpPr>
          <p:nvPr>
            <p:ph type="title"/>
          </p:nvPr>
        </p:nvSpPr>
        <p:spPr/>
        <p:txBody>
          <a:bodyPr>
            <a:normAutofit fontScale="90000"/>
          </a:bodyPr>
          <a:lstStyle/>
          <a:p>
            <a:r>
              <a:rPr lang="en-US" dirty="0" smtClean="0"/>
              <a:t>7.11 Method-Call Stack and Activation Records</a:t>
            </a:r>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17437306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dirty="0"/>
              <a:t>One of the most important mechanisms for computer science students to understand is the </a:t>
            </a:r>
            <a:r>
              <a:rPr lang="en-US" b="1" dirty="0"/>
              <a:t>method-call stack</a:t>
            </a:r>
            <a:r>
              <a:rPr lang="en-US" dirty="0"/>
              <a:t> (sometimes referred to as the </a:t>
            </a:r>
            <a:r>
              <a:rPr lang="en-US" b="1" dirty="0"/>
              <a:t>program-execution stack</a:t>
            </a:r>
            <a:r>
              <a:rPr lang="en-US" dirty="0"/>
              <a:t>). </a:t>
            </a:r>
            <a:endParaRPr lang="en-US" dirty="0" smtClean="0"/>
          </a:p>
          <a:p>
            <a:r>
              <a:rPr lang="en-US" dirty="0" smtClean="0"/>
              <a:t>This </a:t>
            </a:r>
            <a:r>
              <a:rPr lang="en-US" dirty="0"/>
              <a:t>data structure—working “behind the scenes”—supports the method call/return mechanism. </a:t>
            </a:r>
            <a:endParaRPr lang="en-US" dirty="0" smtClean="0"/>
          </a:p>
          <a:p>
            <a:r>
              <a:rPr lang="en-US" dirty="0" smtClean="0"/>
              <a:t>It </a:t>
            </a:r>
            <a:r>
              <a:rPr lang="en-US" dirty="0"/>
              <a:t>also supports the creation, maintenance and destruction of each called method’s local variables. </a:t>
            </a:r>
          </a:p>
          <a:p>
            <a:r>
              <a:rPr lang="en-US" dirty="0" smtClean="0"/>
              <a:t>Last-in, first-out (LIFO) behavior is </a:t>
            </a:r>
            <a:r>
              <a:rPr lang="en-US" i="1" dirty="0" smtClean="0"/>
              <a:t>exactly</a:t>
            </a:r>
            <a:r>
              <a:rPr lang="en-US" dirty="0" smtClean="0"/>
              <a:t> what a method needs in order to return to the method that called it. </a:t>
            </a:r>
          </a:p>
          <a:p>
            <a:pPr marL="109537" indent="0">
              <a:buNone/>
            </a:pPr>
            <a:endParaRPr lang="en-US" altLang="en-US" dirty="0"/>
          </a:p>
        </p:txBody>
      </p:sp>
      <p:sp>
        <p:nvSpPr>
          <p:cNvPr id="102403" name="Rectangle 2"/>
          <p:cNvSpPr>
            <a:spLocks noGrp="1" noChangeArrowheads="1"/>
          </p:cNvSpPr>
          <p:nvPr>
            <p:ph type="title"/>
          </p:nvPr>
        </p:nvSpPr>
        <p:spPr/>
        <p:txBody>
          <a:bodyPr>
            <a:normAutofit/>
          </a:bodyPr>
          <a:lstStyle/>
          <a:p>
            <a:r>
              <a:rPr lang="en-US" dirty="0" smtClean="0"/>
              <a:t>7.11.1 Method-Call Stack	</a:t>
            </a:r>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88923483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sz="2800" dirty="0"/>
              <a:t>As each method is called, it may, in turn, call other methods, which may, in turn, call other methods—all </a:t>
            </a:r>
            <a:r>
              <a:rPr lang="en-US" sz="2800" i="1" dirty="0"/>
              <a:t>before</a:t>
            </a:r>
            <a:r>
              <a:rPr lang="en-US" sz="2800" dirty="0"/>
              <a:t> any of the methods return. </a:t>
            </a:r>
            <a:endParaRPr lang="en-US" sz="2800" dirty="0" smtClean="0"/>
          </a:p>
          <a:p>
            <a:r>
              <a:rPr lang="en-US" sz="2800" dirty="0" smtClean="0"/>
              <a:t>Each </a:t>
            </a:r>
            <a:r>
              <a:rPr lang="en-US" sz="2800" dirty="0"/>
              <a:t>method eventually must return control to the method that called it. </a:t>
            </a:r>
            <a:endParaRPr lang="en-US" sz="2800" dirty="0" smtClean="0"/>
          </a:p>
          <a:p>
            <a:r>
              <a:rPr lang="en-US" sz="2800" dirty="0" smtClean="0"/>
              <a:t>So</a:t>
            </a:r>
            <a:r>
              <a:rPr lang="en-US" sz="2800" dirty="0"/>
              <a:t>, somehow, the system must keep track of the </a:t>
            </a:r>
            <a:r>
              <a:rPr lang="en-US" sz="2800" i="1" dirty="0"/>
              <a:t>return addresses</a:t>
            </a:r>
            <a:r>
              <a:rPr lang="en-US" sz="2800" dirty="0"/>
              <a:t> that each method needs in order to return control to the method that called it. </a:t>
            </a:r>
            <a:endParaRPr lang="en-US" sz="2800" dirty="0" smtClean="0"/>
          </a:p>
          <a:p>
            <a:r>
              <a:rPr lang="en-US" sz="2800" dirty="0" smtClean="0"/>
              <a:t>The </a:t>
            </a:r>
            <a:r>
              <a:rPr lang="en-US" sz="2800" dirty="0"/>
              <a:t>method--call stack is the perfect data structure for handling this information. </a:t>
            </a:r>
            <a:endParaRPr lang="en-US" sz="2800" dirty="0" smtClean="0"/>
          </a:p>
        </p:txBody>
      </p:sp>
      <p:sp>
        <p:nvSpPr>
          <p:cNvPr id="102403" name="Rectangle 2"/>
          <p:cNvSpPr>
            <a:spLocks noGrp="1" noChangeArrowheads="1"/>
          </p:cNvSpPr>
          <p:nvPr>
            <p:ph type="title"/>
          </p:nvPr>
        </p:nvSpPr>
        <p:spPr/>
        <p:txBody>
          <a:bodyPr>
            <a:normAutofit/>
          </a:bodyPr>
          <a:lstStyle/>
          <a:p>
            <a:r>
              <a:rPr lang="en-US" dirty="0" smtClean="0"/>
              <a:t>7.11.2 Stack Frames</a:t>
            </a:r>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92580308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dirty="0" smtClean="0"/>
              <a:t>Each </a:t>
            </a:r>
            <a:r>
              <a:rPr lang="en-US" dirty="0"/>
              <a:t>time a method calls another method, an entry is </a:t>
            </a:r>
            <a:r>
              <a:rPr lang="en-US" i="1" dirty="0"/>
              <a:t>pushed</a:t>
            </a:r>
            <a:r>
              <a:rPr lang="en-US" dirty="0"/>
              <a:t> onto the stack. </a:t>
            </a:r>
            <a:endParaRPr lang="en-US" dirty="0" smtClean="0"/>
          </a:p>
          <a:p>
            <a:r>
              <a:rPr lang="en-US" dirty="0" smtClean="0"/>
              <a:t>This </a:t>
            </a:r>
            <a:r>
              <a:rPr lang="en-US" dirty="0"/>
              <a:t>entry, called a </a:t>
            </a:r>
            <a:r>
              <a:rPr lang="en-US" b="1" dirty="0"/>
              <a:t>stack frame</a:t>
            </a:r>
            <a:r>
              <a:rPr lang="en-US" dirty="0"/>
              <a:t> or an </a:t>
            </a:r>
            <a:r>
              <a:rPr lang="en-US" b="1" dirty="0"/>
              <a:t>activation record</a:t>
            </a:r>
            <a:r>
              <a:rPr lang="en-US" dirty="0"/>
              <a:t>, contains the </a:t>
            </a:r>
            <a:r>
              <a:rPr lang="en-US" i="1" dirty="0"/>
              <a:t>return address</a:t>
            </a:r>
            <a:r>
              <a:rPr lang="en-US" dirty="0"/>
              <a:t> that the called method needs in order to return to the calling method. </a:t>
            </a:r>
          </a:p>
          <a:p>
            <a:r>
              <a:rPr lang="en-US" dirty="0" smtClean="0"/>
              <a:t>If </a:t>
            </a:r>
            <a:r>
              <a:rPr lang="en-US" dirty="0"/>
              <a:t>the called method returns instead of calling another method before returning, the stack frame for the method call is </a:t>
            </a:r>
            <a:r>
              <a:rPr lang="en-US" i="1" dirty="0"/>
              <a:t>popped</a:t>
            </a:r>
            <a:r>
              <a:rPr lang="en-US" dirty="0"/>
              <a:t>, and control transfers to the return address in the popped stack frame. </a:t>
            </a:r>
            <a:endParaRPr lang="en-US" dirty="0" smtClean="0"/>
          </a:p>
          <a:p>
            <a:pPr lvl="1"/>
            <a:r>
              <a:rPr lang="en-US" dirty="0" smtClean="0"/>
              <a:t>The </a:t>
            </a:r>
            <a:r>
              <a:rPr lang="en-US" dirty="0"/>
              <a:t>same techniques apply when a method accesses a property or when a property calls a method.</a:t>
            </a:r>
          </a:p>
          <a:p>
            <a:pPr marL="109537" indent="0">
              <a:buNone/>
            </a:pPr>
            <a:endParaRPr lang="en-US" altLang="en-US" dirty="0"/>
          </a:p>
        </p:txBody>
      </p:sp>
      <p:sp>
        <p:nvSpPr>
          <p:cNvPr id="102403" name="Rectangle 2"/>
          <p:cNvSpPr>
            <a:spLocks noGrp="1" noChangeArrowheads="1"/>
          </p:cNvSpPr>
          <p:nvPr>
            <p:ph type="title"/>
          </p:nvPr>
        </p:nvSpPr>
        <p:spPr/>
        <p:txBody>
          <a:bodyPr>
            <a:normAutofit/>
          </a:bodyPr>
          <a:lstStyle/>
          <a:p>
            <a:r>
              <a:rPr lang="en-US" dirty="0" smtClean="0"/>
              <a:t>7.11.2 Stack Frames</a:t>
            </a:r>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53039280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dirty="0" smtClean="0"/>
              <a:t>The </a:t>
            </a:r>
            <a:r>
              <a:rPr lang="en-US" dirty="0"/>
              <a:t>beauty of the call stack is that each called method </a:t>
            </a:r>
            <a:r>
              <a:rPr lang="en-US" i="1" dirty="0"/>
              <a:t>always</a:t>
            </a:r>
            <a:r>
              <a:rPr lang="en-US" dirty="0"/>
              <a:t> finds the information it needs to return to its caller at the </a:t>
            </a:r>
            <a:r>
              <a:rPr lang="en-US" i="1" dirty="0"/>
              <a:t>top</a:t>
            </a:r>
            <a:r>
              <a:rPr lang="en-US" dirty="0"/>
              <a:t> of the call stack. </a:t>
            </a:r>
            <a:endParaRPr lang="en-US" dirty="0" smtClean="0"/>
          </a:p>
          <a:p>
            <a:r>
              <a:rPr lang="en-US" dirty="0" smtClean="0"/>
              <a:t>If </a:t>
            </a:r>
            <a:r>
              <a:rPr lang="en-US" dirty="0"/>
              <a:t>a method makes a call to another method, a stack frame for the new method call is simply </a:t>
            </a:r>
            <a:r>
              <a:rPr lang="en-US" i="1" dirty="0"/>
              <a:t>pushed</a:t>
            </a:r>
            <a:r>
              <a:rPr lang="en-US" dirty="0"/>
              <a:t> onto the call stack. </a:t>
            </a:r>
            <a:endParaRPr lang="en-US" dirty="0" smtClean="0"/>
          </a:p>
          <a:p>
            <a:r>
              <a:rPr lang="en-US" dirty="0" smtClean="0"/>
              <a:t>Thus</a:t>
            </a:r>
            <a:r>
              <a:rPr lang="en-US" dirty="0"/>
              <a:t>, the return address required by the newly called method to return to its caller is now located at the </a:t>
            </a:r>
            <a:r>
              <a:rPr lang="en-US" i="1" dirty="0"/>
              <a:t>top</a:t>
            </a:r>
            <a:r>
              <a:rPr lang="en-US" dirty="0"/>
              <a:t> of the stack.</a:t>
            </a:r>
          </a:p>
          <a:p>
            <a:pPr marL="109537" indent="0">
              <a:buNone/>
            </a:pPr>
            <a:endParaRPr lang="en-US" altLang="en-US" dirty="0"/>
          </a:p>
        </p:txBody>
      </p:sp>
      <p:sp>
        <p:nvSpPr>
          <p:cNvPr id="102403" name="Rectangle 2"/>
          <p:cNvSpPr>
            <a:spLocks noGrp="1" noChangeArrowheads="1"/>
          </p:cNvSpPr>
          <p:nvPr>
            <p:ph type="title"/>
          </p:nvPr>
        </p:nvSpPr>
        <p:spPr/>
        <p:txBody>
          <a:bodyPr>
            <a:normAutofit/>
          </a:bodyPr>
          <a:lstStyle/>
          <a:p>
            <a:r>
              <a:rPr lang="en-US" dirty="0" smtClean="0"/>
              <a:t>7.11.2 Stack Frames</a:t>
            </a:r>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73454571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dirty="0" smtClean="0"/>
              <a:t>Most </a:t>
            </a:r>
            <a:r>
              <a:rPr lang="en-US" dirty="0"/>
              <a:t>methods have local variables—parameters and any local variables the method declares. </a:t>
            </a:r>
            <a:endParaRPr lang="en-US" dirty="0" smtClean="0"/>
          </a:p>
          <a:p>
            <a:r>
              <a:rPr lang="en-US" dirty="0" smtClean="0"/>
              <a:t>Local </a:t>
            </a:r>
            <a:r>
              <a:rPr lang="en-US" dirty="0"/>
              <a:t>variables need to exist while a method is executing. </a:t>
            </a:r>
            <a:endParaRPr lang="en-US" dirty="0" smtClean="0"/>
          </a:p>
          <a:p>
            <a:r>
              <a:rPr lang="en-US" dirty="0" smtClean="0"/>
              <a:t>When </a:t>
            </a:r>
            <a:r>
              <a:rPr lang="en-US" dirty="0"/>
              <a:t>a called method returns to its caller, the called method’s local variables need to “go away.” </a:t>
            </a:r>
            <a:endParaRPr lang="en-US" dirty="0" smtClean="0"/>
          </a:p>
          <a:p>
            <a:r>
              <a:rPr lang="en-US" dirty="0" smtClean="0"/>
              <a:t>The </a:t>
            </a:r>
            <a:r>
              <a:rPr lang="en-US" dirty="0"/>
              <a:t>called method’s stack frame is a perfect place to reserve the memory for the called method’s local variables. </a:t>
            </a:r>
            <a:endParaRPr lang="en-US" dirty="0" smtClean="0"/>
          </a:p>
          <a:p>
            <a:pPr lvl="1"/>
            <a:r>
              <a:rPr lang="en-US" dirty="0" smtClean="0"/>
              <a:t>That </a:t>
            </a:r>
            <a:r>
              <a:rPr lang="en-US" dirty="0"/>
              <a:t>stack frame exists as long as the called method is active. </a:t>
            </a:r>
            <a:endParaRPr lang="en-US" dirty="0" smtClean="0"/>
          </a:p>
          <a:p>
            <a:pPr lvl="1"/>
            <a:r>
              <a:rPr lang="en-US" dirty="0" smtClean="0"/>
              <a:t>When </a:t>
            </a:r>
            <a:r>
              <a:rPr lang="en-US" dirty="0"/>
              <a:t>that method returns—and no longer needs its local variables—its stack frame is </a:t>
            </a:r>
            <a:r>
              <a:rPr lang="en-US" i="1" dirty="0"/>
              <a:t>popped</a:t>
            </a:r>
            <a:r>
              <a:rPr lang="en-US" dirty="0"/>
              <a:t> from the stack, and those local variables no longer exist.</a:t>
            </a:r>
          </a:p>
        </p:txBody>
      </p:sp>
      <p:sp>
        <p:nvSpPr>
          <p:cNvPr id="102403" name="Rectangle 2"/>
          <p:cNvSpPr>
            <a:spLocks noGrp="1" noChangeArrowheads="1"/>
          </p:cNvSpPr>
          <p:nvPr>
            <p:ph type="title"/>
          </p:nvPr>
        </p:nvSpPr>
        <p:spPr/>
        <p:txBody>
          <a:bodyPr>
            <a:normAutofit/>
          </a:bodyPr>
          <a:lstStyle/>
          <a:p>
            <a:r>
              <a:rPr lang="en-US" dirty="0" smtClean="0"/>
              <a:t>7.11.3 </a:t>
            </a:r>
            <a:r>
              <a:rPr lang="en-US" dirty="0"/>
              <a:t>Local Variables and Stack </a:t>
            </a:r>
            <a:r>
              <a:rPr lang="en-US" dirty="0" smtClean="0"/>
              <a:t>Frames</a:t>
            </a:r>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41818942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dirty="0" smtClean="0"/>
              <a:t>The </a:t>
            </a:r>
            <a:r>
              <a:rPr lang="en-US" dirty="0"/>
              <a:t>amount of memory in a computer is finite, so only a certain amount of memory can be used to store activation records on the method-call stack. </a:t>
            </a:r>
            <a:endParaRPr lang="en-US" dirty="0" smtClean="0"/>
          </a:p>
          <a:p>
            <a:r>
              <a:rPr lang="en-US" dirty="0" smtClean="0"/>
              <a:t>If </a:t>
            </a:r>
            <a:r>
              <a:rPr lang="en-US" dirty="0"/>
              <a:t>more method calls occur than can have their activation records stored on the method-call stack, a fatal error known as </a:t>
            </a:r>
            <a:r>
              <a:rPr lang="en-US" b="1" dirty="0"/>
              <a:t>stack overflow</a:t>
            </a:r>
            <a:r>
              <a:rPr lang="en-US" dirty="0"/>
              <a:t> occurs—typically caused by infinite </a:t>
            </a:r>
            <a:r>
              <a:rPr lang="en-US" dirty="0" smtClean="0"/>
              <a:t>recursion.</a:t>
            </a:r>
          </a:p>
          <a:p>
            <a:endParaRPr lang="en-US" dirty="0"/>
          </a:p>
          <a:p>
            <a:r>
              <a:rPr lang="en-US" dirty="0" smtClean="0"/>
              <a:t>[This </a:t>
            </a:r>
            <a:r>
              <a:rPr lang="en-US" dirty="0"/>
              <a:t>is how the website stackoverflow.com got its name. This is a great website for getting answers to your programming questions</a:t>
            </a:r>
            <a:r>
              <a:rPr lang="en-US" dirty="0" smtClean="0"/>
              <a:t>.]</a:t>
            </a:r>
            <a:endParaRPr lang="en-US" dirty="0"/>
          </a:p>
        </p:txBody>
      </p:sp>
      <p:sp>
        <p:nvSpPr>
          <p:cNvPr id="102403" name="Rectangle 2"/>
          <p:cNvSpPr>
            <a:spLocks noGrp="1" noChangeArrowheads="1"/>
          </p:cNvSpPr>
          <p:nvPr>
            <p:ph type="title"/>
          </p:nvPr>
        </p:nvSpPr>
        <p:spPr/>
        <p:txBody>
          <a:bodyPr>
            <a:normAutofit/>
          </a:bodyPr>
          <a:lstStyle/>
          <a:p>
            <a:r>
              <a:rPr lang="en-US" dirty="0" smtClean="0"/>
              <a:t>7.11.4 Stack </a:t>
            </a:r>
            <a:r>
              <a:rPr lang="en-US" dirty="0"/>
              <a:t>Overflow</a:t>
            </a:r>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65482998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a:lstStyle/>
          <a:p>
            <a:r>
              <a:rPr lang="en-US" dirty="0"/>
              <a:t>Now let’s consider how the call stack supports the operation of a </a:t>
            </a:r>
            <a:r>
              <a:rPr lang="en-US" dirty="0">
                <a:latin typeface="Consolas" panose="020B0609020204030204" pitchFamily="49" charset="0"/>
              </a:rPr>
              <a:t>Square</a:t>
            </a:r>
            <a:r>
              <a:rPr lang="en-US" dirty="0"/>
              <a:t> method (lines 15–18 of Fig. 7.10) called by </a:t>
            </a:r>
            <a:r>
              <a:rPr lang="en-US" dirty="0">
                <a:latin typeface="Consolas" panose="020B0609020204030204" pitchFamily="49" charset="0"/>
              </a:rPr>
              <a:t>Main</a:t>
            </a:r>
            <a:r>
              <a:rPr lang="en-US" dirty="0"/>
              <a:t> (lines 8–12).</a:t>
            </a:r>
          </a:p>
        </p:txBody>
      </p:sp>
      <p:sp>
        <p:nvSpPr>
          <p:cNvPr id="102403" name="Rectangle 2"/>
          <p:cNvSpPr>
            <a:spLocks noGrp="1" noChangeArrowheads="1"/>
          </p:cNvSpPr>
          <p:nvPr>
            <p:ph type="title"/>
          </p:nvPr>
        </p:nvSpPr>
        <p:spPr/>
        <p:txBody>
          <a:bodyPr>
            <a:normAutofit/>
          </a:bodyPr>
          <a:lstStyle/>
          <a:p>
            <a:r>
              <a:rPr lang="en-US" dirty="0" smtClean="0"/>
              <a:t>7.11.5 Method-Call Stack in Action</a:t>
            </a:r>
            <a:endParaRPr lang="en-US" dirty="0"/>
          </a:p>
        </p:txBody>
      </p:sp>
      <p:sp>
        <p:nvSpPr>
          <p:cNvPr id="5018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28024075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001713" y="0"/>
            <a:ext cx="10188575"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0072843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825500" y="0"/>
            <a:ext cx="105410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9004191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647825" y="0"/>
            <a:ext cx="889476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5445992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360488" y="0"/>
            <a:ext cx="946943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963894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3"/>
          <p:cNvSpPr>
            <a:spLocks noGrp="1" noChangeArrowheads="1"/>
          </p:cNvSpPr>
          <p:nvPr>
            <p:ph idx="1"/>
          </p:nvPr>
        </p:nvSpPr>
        <p:spPr/>
        <p:txBody>
          <a:bodyPr/>
          <a:lstStyle/>
          <a:p>
            <a:r>
              <a:rPr lang="en-US" dirty="0" smtClean="0"/>
              <a:t>Methods of the same name can be declared in the same class, or overloaded, as long as they have different sets of parameters.</a:t>
            </a:r>
          </a:p>
          <a:p>
            <a:r>
              <a:rPr lang="en-US" dirty="0" smtClean="0"/>
              <a:t>When an overloaded method is called, the C# compiler selects the appropriate method by examining the number, types and order of the arguments in the call.</a:t>
            </a:r>
          </a:p>
          <a:p>
            <a:r>
              <a:rPr lang="en-US" dirty="0" smtClean="0"/>
              <a:t>Method overloading is used to create several methods with the same name that perform the same tasks, but on different types or numbers of arguments.</a:t>
            </a:r>
          </a:p>
        </p:txBody>
      </p:sp>
      <p:sp>
        <p:nvSpPr>
          <p:cNvPr id="147459" name="Rectangle 2"/>
          <p:cNvSpPr>
            <a:spLocks noGrp="1" noChangeArrowheads="1"/>
          </p:cNvSpPr>
          <p:nvPr>
            <p:ph type="title"/>
          </p:nvPr>
        </p:nvSpPr>
        <p:spPr/>
        <p:txBody>
          <a:bodyPr/>
          <a:lstStyle/>
          <a:p>
            <a:r>
              <a:rPr lang="en-US" smtClean="0"/>
              <a:t>7.12  Method Overloading </a:t>
            </a:r>
            <a:endParaRPr lang="en-US" dirty="0" smtClean="0"/>
          </a:p>
        </p:txBody>
      </p:sp>
      <p:sp>
        <p:nvSpPr>
          <p:cNvPr id="9318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55090988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3"/>
          <p:cNvSpPr>
            <a:spLocks noGrp="1" noChangeArrowheads="1"/>
          </p:cNvSpPr>
          <p:nvPr>
            <p:ph idx="1"/>
          </p:nvPr>
        </p:nvSpPr>
        <p:spPr/>
        <p:txBody>
          <a:bodyPr/>
          <a:lstStyle/>
          <a:p>
            <a:r>
              <a:rPr lang="en-US" dirty="0" smtClean="0"/>
              <a:t>Class </a:t>
            </a:r>
            <a:r>
              <a:rPr lang="en-US" dirty="0" err="1" smtClean="0"/>
              <a:t>MethodOverload</a:t>
            </a:r>
            <a:r>
              <a:rPr lang="en-US" dirty="0" smtClean="0"/>
              <a:t> (Fig. 7.10) includes two overloaded versions of a method called Square.</a:t>
            </a:r>
            <a:endParaRPr lang="en-US" dirty="0"/>
          </a:p>
          <a:p>
            <a:r>
              <a:rPr lang="en-US" dirty="0"/>
              <a:t>Although these methods have the same name and similar parameter lists and bodies, you can think of them simply as </a:t>
            </a:r>
            <a:r>
              <a:rPr lang="en-US" i="1" dirty="0"/>
              <a:t>different</a:t>
            </a:r>
            <a:r>
              <a:rPr lang="en-US" dirty="0"/>
              <a:t> methods. </a:t>
            </a:r>
            <a:endParaRPr lang="en-US" dirty="0" smtClean="0"/>
          </a:p>
          <a:p>
            <a:r>
              <a:rPr lang="en-US" dirty="0" smtClean="0"/>
              <a:t>It </a:t>
            </a:r>
            <a:r>
              <a:rPr lang="en-US" dirty="0"/>
              <a:t>may help to think of the method names as “Square of </a:t>
            </a:r>
            <a:r>
              <a:rPr lang="en-US" dirty="0" err="1"/>
              <a:t>int</a:t>
            </a:r>
            <a:r>
              <a:rPr lang="en-US" dirty="0"/>
              <a:t>” and “Square of double,” respectively</a:t>
            </a:r>
          </a:p>
          <a:p>
            <a:endParaRPr lang="en-US" dirty="0"/>
          </a:p>
        </p:txBody>
      </p:sp>
      <p:sp>
        <p:nvSpPr>
          <p:cNvPr id="147459" name="Rectangle 2"/>
          <p:cNvSpPr>
            <a:spLocks noGrp="1" noChangeArrowheads="1"/>
          </p:cNvSpPr>
          <p:nvPr>
            <p:ph type="title"/>
          </p:nvPr>
        </p:nvSpPr>
        <p:spPr/>
        <p:txBody>
          <a:bodyPr/>
          <a:lstStyle/>
          <a:p>
            <a:r>
              <a:rPr lang="en-US" dirty="0" smtClean="0"/>
              <a:t>7.12.1 </a:t>
            </a:r>
            <a:r>
              <a:rPr lang="en-US" dirty="0"/>
              <a:t>Declaring Overloaded Methods</a:t>
            </a:r>
          </a:p>
        </p:txBody>
      </p:sp>
      <p:sp>
        <p:nvSpPr>
          <p:cNvPr id="9318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83450103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647700" y="0"/>
            <a:ext cx="108966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0852746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509588"/>
            <a:ext cx="12192000" cy="58372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262506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idx="1"/>
          </p:nvPr>
        </p:nvSpPr>
        <p:spPr/>
        <p:txBody>
          <a:bodyPr/>
          <a:lstStyle/>
          <a:p>
            <a:r>
              <a:rPr lang="en-US" altLang="en-US" dirty="0" smtClean="0"/>
              <a:t>The compiler distinguishes overloaded methods by their signature—a combination of the method’s name and the number, types and order of its parameters.</a:t>
            </a:r>
          </a:p>
          <a:p>
            <a:endParaRPr lang="en-US" altLang="en-US" dirty="0"/>
          </a:p>
        </p:txBody>
      </p:sp>
      <p:sp>
        <p:nvSpPr>
          <p:cNvPr id="147459" name="Rectangle 2"/>
          <p:cNvSpPr>
            <a:spLocks noGrp="1" noChangeArrowheads="1"/>
          </p:cNvSpPr>
          <p:nvPr>
            <p:ph type="title"/>
          </p:nvPr>
        </p:nvSpPr>
        <p:spPr/>
        <p:txBody>
          <a:bodyPr>
            <a:normAutofit fontScale="90000"/>
          </a:bodyPr>
          <a:lstStyle/>
          <a:p>
            <a:r>
              <a:rPr lang="en-US" dirty="0" smtClean="0"/>
              <a:t>7.12.2 </a:t>
            </a:r>
            <a:r>
              <a:rPr lang="en-US" altLang="en-US" dirty="0"/>
              <a:t>Distinguishing Between Overloaded </a:t>
            </a:r>
            <a:r>
              <a:rPr lang="en-US" altLang="en-US" dirty="0" smtClean="0"/>
              <a:t>Methods</a:t>
            </a:r>
            <a:endParaRPr lang="en-US" dirty="0" smtClean="0"/>
          </a:p>
        </p:txBody>
      </p:sp>
      <p:sp>
        <p:nvSpPr>
          <p:cNvPr id="9626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88385063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idx="1"/>
          </p:nvPr>
        </p:nvSpPr>
        <p:spPr/>
        <p:txBody>
          <a:bodyPr/>
          <a:lstStyle/>
          <a:p>
            <a:r>
              <a:rPr lang="en-US" altLang="en-US" dirty="0" smtClean="0"/>
              <a:t>Method calls cannot be distinguished by return type.</a:t>
            </a:r>
          </a:p>
          <a:p>
            <a:r>
              <a:rPr lang="en-US" dirty="0"/>
              <a:t>If in a </a:t>
            </a:r>
            <a:r>
              <a:rPr lang="en-US" dirty="0" smtClean="0"/>
              <a:t>class you </a:t>
            </a:r>
            <a:r>
              <a:rPr lang="en-US" dirty="0"/>
              <a:t>define overloaded methods with the following headers:</a:t>
            </a:r>
          </a:p>
          <a:p>
            <a:pPr lvl="1"/>
            <a:r>
              <a:rPr lang="en-US" dirty="0" err="1">
                <a:latin typeface="Consolas" panose="020B0609020204030204" pitchFamily="49" charset="0"/>
              </a:rPr>
              <a:t>int</a:t>
            </a:r>
            <a:r>
              <a:rPr lang="en-US" dirty="0">
                <a:latin typeface="Consolas" panose="020B0609020204030204" pitchFamily="49" charset="0"/>
              </a:rPr>
              <a:t> Square(</a:t>
            </a:r>
            <a:r>
              <a:rPr lang="en-US" dirty="0" err="1">
                <a:latin typeface="Consolas" panose="020B0609020204030204" pitchFamily="49" charset="0"/>
              </a:rPr>
              <a:t>int</a:t>
            </a:r>
            <a:r>
              <a:rPr lang="en-US" dirty="0">
                <a:latin typeface="Consolas" panose="020B0609020204030204" pitchFamily="49" charset="0"/>
              </a:rPr>
              <a:t> </a:t>
            </a:r>
            <a:r>
              <a:rPr lang="en-US" dirty="0" smtClean="0">
                <a:latin typeface="Consolas" panose="020B0609020204030204" pitchFamily="49" charset="0"/>
              </a:rPr>
              <a:t>x)</a:t>
            </a:r>
          </a:p>
          <a:p>
            <a:pPr lvl="1"/>
            <a:r>
              <a:rPr lang="en-US" dirty="0" smtClean="0">
                <a:latin typeface="Consolas" panose="020B0609020204030204" pitchFamily="49" charset="0"/>
              </a:rPr>
              <a:t>double </a:t>
            </a:r>
            <a:r>
              <a:rPr lang="en-US" dirty="0">
                <a:latin typeface="Consolas" panose="020B0609020204030204" pitchFamily="49" charset="0"/>
              </a:rPr>
              <a:t>Square(</a:t>
            </a:r>
            <a:r>
              <a:rPr lang="en-US" dirty="0" err="1">
                <a:latin typeface="Consolas" panose="020B0609020204030204" pitchFamily="49" charset="0"/>
              </a:rPr>
              <a:t>int</a:t>
            </a:r>
            <a:r>
              <a:rPr lang="en-US" dirty="0">
                <a:latin typeface="Consolas" panose="020B0609020204030204" pitchFamily="49" charset="0"/>
              </a:rPr>
              <a:t> x)	</a:t>
            </a:r>
          </a:p>
          <a:p>
            <a:r>
              <a:rPr lang="en-US" dirty="0" smtClean="0"/>
              <a:t>The </a:t>
            </a:r>
            <a:r>
              <a:rPr lang="en-US" dirty="0"/>
              <a:t>compiler generates the following error for the second Square method:</a:t>
            </a:r>
          </a:p>
          <a:p>
            <a:pPr lvl="1"/>
            <a:r>
              <a:rPr lang="en-US" dirty="0"/>
              <a:t>Type '</a:t>
            </a:r>
            <a:r>
              <a:rPr lang="en-US" dirty="0" err="1"/>
              <a:t>MethodOverloadError</a:t>
            </a:r>
            <a:r>
              <a:rPr lang="en-US" dirty="0"/>
              <a:t>' already defines a member called 'Square' with the same parameter types	</a:t>
            </a:r>
          </a:p>
          <a:p>
            <a:r>
              <a:rPr lang="en-US" dirty="0"/>
              <a:t>Overloaded methods can have the </a:t>
            </a:r>
            <a:r>
              <a:rPr lang="en-US" i="1" dirty="0"/>
              <a:t>same</a:t>
            </a:r>
            <a:r>
              <a:rPr lang="en-US" dirty="0"/>
              <a:t> or </a:t>
            </a:r>
            <a:r>
              <a:rPr lang="en-US" i="1" dirty="0"/>
              <a:t>different</a:t>
            </a:r>
            <a:r>
              <a:rPr lang="en-US" dirty="0"/>
              <a:t> return types if the parameter lists are </a:t>
            </a:r>
            <a:r>
              <a:rPr lang="en-US" i="1" dirty="0"/>
              <a:t>different</a:t>
            </a:r>
            <a:r>
              <a:rPr lang="en-US" dirty="0"/>
              <a:t>. Also, overloaded methods need not have the same number of parameters</a:t>
            </a:r>
          </a:p>
          <a:p>
            <a:pPr marL="109537" indent="0">
              <a:buNone/>
            </a:pPr>
            <a:endParaRPr lang="en-US" altLang="en-US" dirty="0" smtClean="0"/>
          </a:p>
        </p:txBody>
      </p:sp>
      <p:sp>
        <p:nvSpPr>
          <p:cNvPr id="147459" name="Rectangle 2"/>
          <p:cNvSpPr>
            <a:spLocks noGrp="1" noChangeArrowheads="1"/>
          </p:cNvSpPr>
          <p:nvPr>
            <p:ph type="title"/>
          </p:nvPr>
        </p:nvSpPr>
        <p:spPr/>
        <p:txBody>
          <a:bodyPr>
            <a:normAutofit/>
          </a:bodyPr>
          <a:lstStyle/>
          <a:p>
            <a:r>
              <a:rPr lang="en-US" dirty="0" smtClean="0"/>
              <a:t>7.12.3 </a:t>
            </a:r>
            <a:r>
              <a:rPr lang="en-US" altLang="en-US" dirty="0"/>
              <a:t>Return Types of Overloaded </a:t>
            </a:r>
            <a:r>
              <a:rPr lang="en-US" altLang="en-US" dirty="0" smtClean="0"/>
              <a:t>Methods</a:t>
            </a:r>
            <a:endParaRPr lang="en-US" dirty="0" smtClean="0"/>
          </a:p>
        </p:txBody>
      </p:sp>
      <p:sp>
        <p:nvSpPr>
          <p:cNvPr id="9626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81052150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5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74825"/>
            <a:ext cx="12192000" cy="33083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781079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Content Placeholder 3"/>
          <p:cNvSpPr>
            <a:spLocks noGrp="1"/>
          </p:cNvSpPr>
          <p:nvPr>
            <p:ph idx="1"/>
          </p:nvPr>
        </p:nvSpPr>
        <p:spPr/>
        <p:txBody>
          <a:bodyPr/>
          <a:lstStyle/>
          <a:p>
            <a:r>
              <a:rPr lang="en-US" altLang="en-US" smtClean="0"/>
              <a:t>Methods can have optional parameters that allow the calling method to vary the number of arguments to pass. </a:t>
            </a:r>
          </a:p>
          <a:p>
            <a:r>
              <a:rPr lang="en-US" altLang="en-US" smtClean="0"/>
              <a:t>An optional parameter specifies a default value that’s assigned to the parameter if the optional argument is omitted. </a:t>
            </a:r>
          </a:p>
          <a:p>
            <a:r>
              <a:rPr lang="en-US" altLang="en-US" smtClean="0"/>
              <a:t>You can create methods with one or more optional parameters. </a:t>
            </a:r>
          </a:p>
          <a:p>
            <a:r>
              <a:rPr lang="en-US" altLang="en-US" smtClean="0"/>
              <a:t>All optional parameters must be placed to the right of the method’s non-optional parameters.</a:t>
            </a:r>
          </a:p>
        </p:txBody>
      </p:sp>
      <p:sp>
        <p:nvSpPr>
          <p:cNvPr id="3" name="Title 2"/>
          <p:cNvSpPr>
            <a:spLocks noGrp="1"/>
          </p:cNvSpPr>
          <p:nvPr>
            <p:ph type="title"/>
          </p:nvPr>
        </p:nvSpPr>
        <p:spPr/>
        <p:txBody>
          <a:bodyPr/>
          <a:lstStyle/>
          <a:p>
            <a:r>
              <a:rPr lang="en-US" smtClean="0"/>
              <a:t>7.13 Optional Parameters</a:t>
            </a:r>
            <a:endParaRPr lang="en-US" dirty="0"/>
          </a:p>
        </p:txBody>
      </p:sp>
      <p:sp>
        <p:nvSpPr>
          <p:cNvPr id="101380" name="Footer Placeholder 3"/>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1104838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19300"/>
            <a:ext cx="12192000" cy="28178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6328651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ontent Placeholder 3"/>
          <p:cNvSpPr>
            <a:spLocks noGrp="1"/>
          </p:cNvSpPr>
          <p:nvPr>
            <p:ph idx="1"/>
          </p:nvPr>
        </p:nvSpPr>
        <p:spPr/>
        <p:txBody>
          <a:bodyPr/>
          <a:lstStyle/>
          <a:p>
            <a:r>
              <a:rPr lang="en-US" dirty="0" smtClean="0"/>
              <a:t>When a parameter has a default value, the caller has the option of passing that particular argument.</a:t>
            </a:r>
          </a:p>
          <a:p>
            <a:r>
              <a:rPr lang="en-US" dirty="0" smtClean="0"/>
              <a:t>For example, the method header</a:t>
            </a:r>
            <a:endParaRPr lang="en-US" dirty="0"/>
          </a:p>
          <a:p>
            <a:pPr lvl="1"/>
            <a:r>
              <a:rPr lang="en-US" dirty="0" smtClean="0">
                <a:latin typeface="Consolas" panose="020B0609020204030204" pitchFamily="49" charset="0"/>
              </a:rPr>
              <a:t>static </a:t>
            </a:r>
            <a:r>
              <a:rPr lang="en-US" dirty="0" err="1" smtClean="0">
                <a:latin typeface="Consolas" panose="020B0609020204030204" pitchFamily="49" charset="0"/>
              </a:rPr>
              <a:t>int</a:t>
            </a:r>
            <a:r>
              <a:rPr lang="en-US" dirty="0" smtClean="0">
                <a:latin typeface="Consolas" panose="020B0609020204030204" pitchFamily="49" charset="0"/>
              </a:rPr>
              <a:t> Power(</a:t>
            </a:r>
            <a:r>
              <a:rPr lang="en-US" dirty="0" err="1" smtClean="0">
                <a:latin typeface="Consolas" panose="020B0609020204030204" pitchFamily="49" charset="0"/>
              </a:rPr>
              <a:t>int</a:t>
            </a:r>
            <a:r>
              <a:rPr lang="en-US" dirty="0" smtClean="0">
                <a:latin typeface="Consolas" panose="020B0609020204030204" pitchFamily="49" charset="0"/>
              </a:rPr>
              <a:t> </a:t>
            </a:r>
            <a:r>
              <a:rPr lang="en-US" dirty="0" err="1" smtClean="0">
                <a:latin typeface="Consolas" panose="020B0609020204030204" pitchFamily="49" charset="0"/>
              </a:rPr>
              <a:t>baseValue</a:t>
            </a:r>
            <a:r>
              <a:rPr lang="en-US" dirty="0" smtClean="0">
                <a:latin typeface="Consolas" panose="020B0609020204030204" pitchFamily="49" charset="0"/>
              </a:rPr>
              <a:t>, </a:t>
            </a:r>
            <a:r>
              <a:rPr lang="en-US" dirty="0" err="1" smtClean="0">
                <a:latin typeface="Consolas" panose="020B0609020204030204" pitchFamily="49" charset="0"/>
              </a:rPr>
              <a:t>int</a:t>
            </a:r>
            <a:r>
              <a:rPr lang="en-US" dirty="0" smtClean="0">
                <a:latin typeface="Consolas" panose="020B0609020204030204" pitchFamily="49" charset="0"/>
              </a:rPr>
              <a:t> </a:t>
            </a:r>
            <a:r>
              <a:rPr lang="en-US" dirty="0" err="1" smtClean="0">
                <a:latin typeface="Consolas" panose="020B0609020204030204" pitchFamily="49" charset="0"/>
              </a:rPr>
              <a:t>exponentValue</a:t>
            </a:r>
            <a:r>
              <a:rPr lang="en-US" dirty="0" smtClean="0">
                <a:latin typeface="Consolas" panose="020B0609020204030204" pitchFamily="49" charset="0"/>
              </a:rPr>
              <a:t> = 2)</a:t>
            </a:r>
          </a:p>
          <a:p>
            <a:r>
              <a:rPr lang="en-US" dirty="0" smtClean="0"/>
              <a:t>specifies an optional second parameter. </a:t>
            </a:r>
          </a:p>
          <a:p>
            <a:r>
              <a:rPr lang="en-US" dirty="0" smtClean="0"/>
              <a:t>Any call to </a:t>
            </a:r>
            <a:r>
              <a:rPr lang="en-US" dirty="0" smtClean="0">
                <a:latin typeface="Consolas" panose="020B0609020204030204" pitchFamily="49" charset="0"/>
              </a:rPr>
              <a:t>Power</a:t>
            </a:r>
            <a:r>
              <a:rPr lang="en-US" dirty="0" smtClean="0"/>
              <a:t> must pass at least an argument for the parameter </a:t>
            </a:r>
            <a:r>
              <a:rPr lang="en-US" dirty="0" err="1" smtClean="0"/>
              <a:t>baseValue</a:t>
            </a:r>
            <a:r>
              <a:rPr lang="en-US" dirty="0" smtClean="0"/>
              <a:t>, or a compilation error occurs. </a:t>
            </a:r>
            <a:endParaRPr lang="en-US" dirty="0"/>
          </a:p>
        </p:txBody>
      </p:sp>
      <p:sp>
        <p:nvSpPr>
          <p:cNvPr id="3" name="Title 2"/>
          <p:cNvSpPr>
            <a:spLocks noGrp="1"/>
          </p:cNvSpPr>
          <p:nvPr>
            <p:ph type="title"/>
          </p:nvPr>
        </p:nvSpPr>
        <p:spPr/>
        <p:txBody>
          <a:bodyPr/>
          <a:lstStyle/>
          <a:p>
            <a:r>
              <a:rPr lang="en-US" smtClean="0"/>
              <a:t>7.13 Optional Parameters (Cont.)</a:t>
            </a:r>
            <a:endParaRPr lang="en-US" dirty="0"/>
          </a:p>
        </p:txBody>
      </p:sp>
      <p:sp>
        <p:nvSpPr>
          <p:cNvPr id="103428" name="Footer Placeholder 3"/>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9793345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ontent Placeholder 3"/>
          <p:cNvSpPr>
            <a:spLocks noGrp="1"/>
          </p:cNvSpPr>
          <p:nvPr>
            <p:ph idx="1"/>
          </p:nvPr>
        </p:nvSpPr>
        <p:spPr/>
        <p:txBody>
          <a:bodyPr/>
          <a:lstStyle/>
          <a:p>
            <a:r>
              <a:rPr lang="en-US" dirty="0" smtClean="0"/>
              <a:t>Optionally, a second argument (for the </a:t>
            </a:r>
            <a:r>
              <a:rPr lang="en-US" dirty="0" err="1" smtClean="0">
                <a:latin typeface="Consolas" panose="020B0609020204030204" pitchFamily="49" charset="0"/>
              </a:rPr>
              <a:t>exponentValue</a:t>
            </a:r>
            <a:r>
              <a:rPr lang="en-US" dirty="0" smtClean="0"/>
              <a:t> parameter) can be passed to </a:t>
            </a:r>
            <a:r>
              <a:rPr lang="en-US" dirty="0" smtClean="0">
                <a:latin typeface="Consolas" panose="020B0609020204030204" pitchFamily="49" charset="0"/>
              </a:rPr>
              <a:t>Power</a:t>
            </a:r>
            <a:r>
              <a:rPr lang="en-US" dirty="0" smtClean="0"/>
              <a:t>. Consider the following calls to Power:</a:t>
            </a:r>
          </a:p>
          <a:p>
            <a:pPr lvl="1"/>
            <a:r>
              <a:rPr lang="en-US" dirty="0" smtClean="0">
                <a:latin typeface="Consolas" panose="020B0609020204030204" pitchFamily="49" charset="0"/>
              </a:rPr>
              <a:t>Power()</a:t>
            </a:r>
          </a:p>
          <a:p>
            <a:pPr lvl="1"/>
            <a:r>
              <a:rPr lang="en-US" dirty="0" smtClean="0">
                <a:latin typeface="Consolas" panose="020B0609020204030204" pitchFamily="49" charset="0"/>
              </a:rPr>
              <a:t>Power(10)</a:t>
            </a:r>
          </a:p>
          <a:p>
            <a:pPr lvl="1"/>
            <a:r>
              <a:rPr lang="en-US" dirty="0" smtClean="0">
                <a:latin typeface="Consolas" panose="020B0609020204030204" pitchFamily="49" charset="0"/>
              </a:rPr>
              <a:t>Power(10, 3)</a:t>
            </a:r>
          </a:p>
          <a:p>
            <a:r>
              <a:rPr lang="en-US" dirty="0" smtClean="0"/>
              <a:t>The first generates a compilation error because this method requires a minimum of one argument. </a:t>
            </a:r>
          </a:p>
          <a:p>
            <a:r>
              <a:rPr lang="en-US" dirty="0" smtClean="0"/>
              <a:t>The second is valid because one argument (</a:t>
            </a:r>
            <a:r>
              <a:rPr lang="en-US" dirty="0" smtClean="0">
                <a:latin typeface="Consolas" panose="020B0609020204030204" pitchFamily="49" charset="0"/>
              </a:rPr>
              <a:t>10</a:t>
            </a:r>
            <a:r>
              <a:rPr lang="en-US" dirty="0" smtClean="0"/>
              <a:t>) is being passed—the optional </a:t>
            </a:r>
            <a:r>
              <a:rPr lang="en-US" dirty="0" err="1" smtClean="0">
                <a:latin typeface="Consolas" panose="020B0609020204030204" pitchFamily="49" charset="0"/>
              </a:rPr>
              <a:t>exponentValue</a:t>
            </a:r>
            <a:r>
              <a:rPr lang="en-US" dirty="0" smtClean="0"/>
              <a:t> is not specified in the method call. </a:t>
            </a:r>
          </a:p>
          <a:p>
            <a:r>
              <a:rPr lang="en-US" altLang="en-US" dirty="0"/>
              <a:t>The last call is also </a:t>
            </a:r>
            <a:r>
              <a:rPr lang="en-US" altLang="en-US" dirty="0">
                <a:latin typeface="Consolas" panose="020B0609020204030204" pitchFamily="49" charset="0"/>
              </a:rPr>
              <a:t>valid—10</a:t>
            </a:r>
            <a:r>
              <a:rPr lang="en-US" altLang="en-US" dirty="0"/>
              <a:t> is passed as the required argument and </a:t>
            </a:r>
            <a:r>
              <a:rPr lang="en-US" altLang="en-US" dirty="0">
                <a:latin typeface="Consolas" panose="020B0609020204030204" pitchFamily="49" charset="0"/>
              </a:rPr>
              <a:t>3</a:t>
            </a:r>
            <a:r>
              <a:rPr lang="en-US" altLang="en-US" dirty="0"/>
              <a:t> is passed as the optional argument.</a:t>
            </a:r>
          </a:p>
          <a:p>
            <a:pPr marL="109537" indent="0">
              <a:buNone/>
            </a:pPr>
            <a:endParaRPr lang="en-US" dirty="0"/>
          </a:p>
        </p:txBody>
      </p:sp>
      <p:sp>
        <p:nvSpPr>
          <p:cNvPr id="3" name="Title 2"/>
          <p:cNvSpPr>
            <a:spLocks noGrp="1"/>
          </p:cNvSpPr>
          <p:nvPr>
            <p:ph type="title"/>
          </p:nvPr>
        </p:nvSpPr>
        <p:spPr/>
        <p:txBody>
          <a:bodyPr/>
          <a:lstStyle/>
          <a:p>
            <a:r>
              <a:rPr lang="en-US" smtClean="0"/>
              <a:t>7.13 Optional Parameters (Cont.)</a:t>
            </a:r>
            <a:endParaRPr lang="en-US" dirty="0"/>
          </a:p>
        </p:txBody>
      </p:sp>
      <p:sp>
        <p:nvSpPr>
          <p:cNvPr id="104452" name="Footer Placeholder 3"/>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3001750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Content Placeholder 3"/>
          <p:cNvSpPr>
            <a:spLocks noGrp="1"/>
          </p:cNvSpPr>
          <p:nvPr>
            <p:ph idx="1"/>
          </p:nvPr>
        </p:nvSpPr>
        <p:spPr/>
        <p:txBody>
          <a:bodyPr/>
          <a:lstStyle/>
          <a:p>
            <a:r>
              <a:rPr lang="en-US" altLang="en-US" dirty="0" smtClean="0"/>
              <a:t>In the call that passes only one argument (</a:t>
            </a:r>
            <a:r>
              <a:rPr lang="en-US" altLang="en-US" dirty="0" smtClean="0">
                <a:latin typeface="Consolas" panose="020B0609020204030204" pitchFamily="49" charset="0"/>
              </a:rPr>
              <a:t>10</a:t>
            </a:r>
            <a:r>
              <a:rPr lang="en-US" altLang="en-US" dirty="0" smtClean="0"/>
              <a:t>), parameter </a:t>
            </a:r>
            <a:r>
              <a:rPr lang="en-US" altLang="en-US" dirty="0" err="1" smtClean="0">
                <a:latin typeface="Consolas" panose="020B0609020204030204" pitchFamily="49" charset="0"/>
              </a:rPr>
              <a:t>exponentValue</a:t>
            </a:r>
            <a:r>
              <a:rPr lang="en-US" altLang="en-US" dirty="0" smtClean="0"/>
              <a:t> defaults to </a:t>
            </a:r>
            <a:r>
              <a:rPr lang="en-US" altLang="en-US" dirty="0" smtClean="0">
                <a:latin typeface="Consolas" panose="020B0609020204030204" pitchFamily="49" charset="0"/>
              </a:rPr>
              <a:t>2</a:t>
            </a:r>
            <a:r>
              <a:rPr lang="en-US" altLang="en-US" dirty="0" smtClean="0"/>
              <a:t>, which is the default value specified in the method’s header.</a:t>
            </a:r>
          </a:p>
          <a:p>
            <a:r>
              <a:rPr lang="en-US" altLang="en-US" dirty="0" smtClean="0"/>
              <a:t>Each optional parameter must specify a default value by using an equal (=) sign followed by the value. </a:t>
            </a:r>
          </a:p>
          <a:p>
            <a:r>
              <a:rPr lang="en-US" altLang="en-US" dirty="0" smtClean="0"/>
              <a:t>Figure 7.15 demonstrates an optional parameter. The program calculates the result of raising a base value to an exponent.</a:t>
            </a:r>
            <a:endParaRPr lang="en-US" altLang="en-US" dirty="0"/>
          </a:p>
        </p:txBody>
      </p:sp>
      <p:sp>
        <p:nvSpPr>
          <p:cNvPr id="3" name="Title 2"/>
          <p:cNvSpPr>
            <a:spLocks noGrp="1"/>
          </p:cNvSpPr>
          <p:nvPr>
            <p:ph type="title"/>
          </p:nvPr>
        </p:nvSpPr>
        <p:spPr/>
        <p:txBody>
          <a:bodyPr/>
          <a:lstStyle/>
          <a:p>
            <a:r>
              <a:rPr lang="en-US" smtClean="0"/>
              <a:t>7.13 Optional Parameters (Cont.)</a:t>
            </a:r>
            <a:endParaRPr lang="en-US" dirty="0"/>
          </a:p>
        </p:txBody>
      </p:sp>
      <p:sp>
        <p:nvSpPr>
          <p:cNvPr id="105476" name="Footer Placeholder 3"/>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28368350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08013"/>
            <a:ext cx="12192000" cy="56419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816583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58738"/>
            <a:ext cx="12192000" cy="67405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6219778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Content Placeholder 3"/>
          <p:cNvSpPr>
            <a:spLocks noGrp="1"/>
          </p:cNvSpPr>
          <p:nvPr>
            <p:ph idx="1"/>
          </p:nvPr>
        </p:nvSpPr>
        <p:spPr/>
        <p:txBody>
          <a:bodyPr/>
          <a:lstStyle/>
          <a:p>
            <a:r>
              <a:rPr lang="en-US" dirty="0" smtClean="0"/>
              <a:t>C# provides a feature called named parameters, which enable you to call methods that receive optional parameters by providing only the optional arguments you wish to specify. </a:t>
            </a:r>
          </a:p>
          <a:p>
            <a:r>
              <a:rPr lang="en-US" dirty="0" smtClean="0"/>
              <a:t>Explicitly specify the parameter’s name and value—separated by a colon (:)—in the argument list of the method call. </a:t>
            </a:r>
          </a:p>
          <a:p>
            <a:r>
              <a:rPr lang="en-US" dirty="0" smtClean="0"/>
              <a:t>For example:</a:t>
            </a:r>
          </a:p>
          <a:p>
            <a:pPr lvl="1"/>
            <a:r>
              <a:rPr lang="en-US" dirty="0" smtClean="0"/>
              <a:t>// sets the time to 12:00:22</a:t>
            </a:r>
          </a:p>
          <a:p>
            <a:pPr lvl="1"/>
            <a:r>
              <a:rPr lang="en-US" dirty="0" err="1" smtClean="0"/>
              <a:t>t.SetTime</a:t>
            </a:r>
            <a:r>
              <a:rPr lang="en-US" dirty="0" smtClean="0"/>
              <a:t>( hour: 12, second: 22 ); </a:t>
            </a:r>
            <a:endParaRPr lang="en-US" dirty="0"/>
          </a:p>
        </p:txBody>
      </p:sp>
      <p:sp>
        <p:nvSpPr>
          <p:cNvPr id="3" name="Title 2"/>
          <p:cNvSpPr>
            <a:spLocks noGrp="1"/>
          </p:cNvSpPr>
          <p:nvPr>
            <p:ph type="title"/>
          </p:nvPr>
        </p:nvSpPr>
        <p:spPr/>
        <p:txBody>
          <a:bodyPr/>
          <a:lstStyle/>
          <a:p>
            <a:r>
              <a:rPr lang="en-US" smtClean="0"/>
              <a:t>7.14 Named Parameters</a:t>
            </a:r>
            <a:endParaRPr lang="en-US" dirty="0"/>
          </a:p>
        </p:txBody>
      </p:sp>
      <p:sp>
        <p:nvSpPr>
          <p:cNvPr id="108548"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0709166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Content Placeholder 3"/>
          <p:cNvSpPr>
            <a:spLocks noGrp="1"/>
          </p:cNvSpPr>
          <p:nvPr>
            <p:ph idx="1"/>
          </p:nvPr>
        </p:nvSpPr>
        <p:spPr/>
        <p:txBody>
          <a:bodyPr/>
          <a:lstStyle/>
          <a:p>
            <a:r>
              <a:rPr lang="en-US" altLang="en-US" dirty="0" smtClean="0"/>
              <a:t>The compiler assigns parameter </a:t>
            </a:r>
            <a:r>
              <a:rPr lang="en-US" altLang="en-US" dirty="0" smtClean="0">
                <a:latin typeface="Consolas" panose="020B0609020204030204" pitchFamily="49" charset="0"/>
              </a:rPr>
              <a:t>hour</a:t>
            </a:r>
            <a:r>
              <a:rPr lang="en-US" altLang="en-US" dirty="0" smtClean="0"/>
              <a:t> the argument 12 and parameter </a:t>
            </a:r>
            <a:r>
              <a:rPr lang="en-US" altLang="en-US" dirty="0" smtClean="0">
                <a:latin typeface="Consolas" panose="020B0609020204030204" pitchFamily="49" charset="0"/>
              </a:rPr>
              <a:t>second</a:t>
            </a:r>
            <a:r>
              <a:rPr lang="en-US" altLang="en-US" dirty="0" smtClean="0"/>
              <a:t> the argument 22. </a:t>
            </a:r>
          </a:p>
          <a:p>
            <a:r>
              <a:rPr lang="en-US" altLang="en-US" dirty="0" smtClean="0"/>
              <a:t>The parameter minute is not specified, so the compiler assigns it the default value 0. </a:t>
            </a:r>
          </a:p>
          <a:p>
            <a:r>
              <a:rPr lang="en-US" altLang="en-US" dirty="0" smtClean="0"/>
              <a:t>It’s also possible to specify the arguments out of order when using named parameters. The arguments for the required parameters must always be supplied.</a:t>
            </a:r>
            <a:endParaRPr lang="en-US" altLang="en-US" dirty="0"/>
          </a:p>
        </p:txBody>
      </p:sp>
      <p:sp>
        <p:nvSpPr>
          <p:cNvPr id="3" name="Title 2"/>
          <p:cNvSpPr>
            <a:spLocks noGrp="1"/>
          </p:cNvSpPr>
          <p:nvPr>
            <p:ph type="title"/>
          </p:nvPr>
        </p:nvSpPr>
        <p:spPr/>
        <p:txBody>
          <a:bodyPr/>
          <a:lstStyle/>
          <a:p>
            <a:r>
              <a:rPr lang="en-US" smtClean="0"/>
              <a:t>7.14 Named Parameters</a:t>
            </a:r>
            <a:endParaRPr lang="en-US" dirty="0"/>
          </a:p>
        </p:txBody>
      </p:sp>
      <p:sp>
        <p:nvSpPr>
          <p:cNvPr id="10957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2437857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Content Placeholder 3"/>
          <p:cNvSpPr>
            <a:spLocks noGrp="1"/>
          </p:cNvSpPr>
          <p:nvPr>
            <p:ph idx="1"/>
          </p:nvPr>
        </p:nvSpPr>
        <p:spPr/>
        <p:txBody>
          <a:bodyPr/>
          <a:lstStyle/>
          <a:p>
            <a:r>
              <a:rPr lang="en-US" altLang="en-US" dirty="0"/>
              <a:t>C# 6 introduces a new concise syntax for:</a:t>
            </a:r>
          </a:p>
          <a:p>
            <a:pPr lvl="1"/>
            <a:r>
              <a:rPr lang="en-US" altLang="en-US" dirty="0"/>
              <a:t>methods that contain only a return statement that returns a value  </a:t>
            </a:r>
          </a:p>
          <a:p>
            <a:pPr lvl="1"/>
            <a:r>
              <a:rPr lang="en-US" altLang="en-US" dirty="0"/>
              <a:t>read-only properties in which the get accessor contains only a return statement</a:t>
            </a:r>
          </a:p>
          <a:p>
            <a:pPr lvl="1"/>
            <a:r>
              <a:rPr lang="en-US" altLang="en-US" dirty="0"/>
              <a:t>methods that contain single statement bodies</a:t>
            </a:r>
            <a:r>
              <a:rPr lang="en-US" altLang="en-US" dirty="0" smtClean="0"/>
              <a:t>.</a:t>
            </a:r>
            <a:endParaRPr lang="en-US" altLang="en-US" dirty="0"/>
          </a:p>
        </p:txBody>
      </p:sp>
      <p:sp>
        <p:nvSpPr>
          <p:cNvPr id="3" name="Title 2"/>
          <p:cNvSpPr>
            <a:spLocks noGrp="1"/>
          </p:cNvSpPr>
          <p:nvPr>
            <p:ph type="title"/>
          </p:nvPr>
        </p:nvSpPr>
        <p:spPr/>
        <p:txBody>
          <a:bodyPr/>
          <a:lstStyle/>
          <a:p>
            <a:r>
              <a:rPr lang="en-US" dirty="0" smtClean="0"/>
              <a:t>7.15 C# 6 Expression Bodied Methods</a:t>
            </a:r>
            <a:endParaRPr lang="en-US" dirty="0"/>
          </a:p>
        </p:txBody>
      </p:sp>
      <p:sp>
        <p:nvSpPr>
          <p:cNvPr id="10957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5823257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Content Placeholder 3"/>
          <p:cNvSpPr>
            <a:spLocks noGrp="1"/>
          </p:cNvSpPr>
          <p:nvPr>
            <p:ph idx="1"/>
          </p:nvPr>
        </p:nvSpPr>
        <p:spPr/>
        <p:txBody>
          <a:bodyPr/>
          <a:lstStyle/>
          <a:p>
            <a:r>
              <a:rPr lang="en-US" altLang="en-US" dirty="0" smtClean="0"/>
              <a:t>Consider </a:t>
            </a:r>
            <a:r>
              <a:rPr lang="en-US" altLang="en-US" dirty="0"/>
              <a:t>the following Cube method: </a:t>
            </a:r>
          </a:p>
          <a:p>
            <a:pPr lvl="1"/>
            <a:r>
              <a:rPr lang="en-US" altLang="en-US" dirty="0">
                <a:latin typeface="Consolas" panose="020B0609020204030204" pitchFamily="49" charset="0"/>
              </a:rPr>
              <a:t>static </a:t>
            </a:r>
            <a:r>
              <a:rPr lang="en-US" altLang="en-US" dirty="0" err="1">
                <a:latin typeface="Consolas" panose="020B0609020204030204" pitchFamily="49" charset="0"/>
              </a:rPr>
              <a:t>int</a:t>
            </a:r>
            <a:r>
              <a:rPr lang="en-US" altLang="en-US" dirty="0">
                <a:latin typeface="Consolas" panose="020B0609020204030204" pitchFamily="49" charset="0"/>
              </a:rPr>
              <a:t> Cube(</a:t>
            </a:r>
            <a:r>
              <a:rPr lang="en-US" altLang="en-US" dirty="0" err="1">
                <a:latin typeface="Consolas" panose="020B0609020204030204" pitchFamily="49" charset="0"/>
              </a:rPr>
              <a:t>int</a:t>
            </a:r>
            <a:r>
              <a:rPr lang="en-US" altLang="en-US" dirty="0">
                <a:latin typeface="Consolas" panose="020B0609020204030204" pitchFamily="49" charset="0"/>
              </a:rPr>
              <a:t> x) </a:t>
            </a:r>
            <a:r>
              <a:rPr lang="en-US" altLang="en-US" dirty="0" smtClean="0">
                <a:latin typeface="Consolas" panose="020B0609020204030204" pitchFamily="49" charset="0"/>
              </a:rPr>
              <a:t/>
            </a:r>
            <a:br>
              <a:rPr lang="en-US" altLang="en-US" dirty="0" smtClean="0">
                <a:latin typeface="Consolas" panose="020B0609020204030204" pitchFamily="49" charset="0"/>
              </a:rPr>
            </a:br>
            <a:r>
              <a:rPr lang="en-US" altLang="en-US" dirty="0" smtClean="0">
                <a:latin typeface="Consolas" panose="020B0609020204030204" pitchFamily="49" charset="0"/>
              </a:rPr>
              <a:t>{                   </a:t>
            </a:r>
            <a:br>
              <a:rPr lang="en-US" altLang="en-US" dirty="0" smtClean="0">
                <a:latin typeface="Consolas" panose="020B0609020204030204" pitchFamily="49" charset="0"/>
              </a:rPr>
            </a:br>
            <a:r>
              <a:rPr lang="en-US" altLang="en-US" dirty="0" smtClean="0">
                <a:latin typeface="Consolas" panose="020B0609020204030204" pitchFamily="49" charset="0"/>
              </a:rPr>
              <a:t>   </a:t>
            </a:r>
            <a:r>
              <a:rPr lang="en-US" altLang="en-US" dirty="0">
                <a:latin typeface="Consolas" panose="020B0609020204030204" pitchFamily="49" charset="0"/>
              </a:rPr>
              <a:t>return x * x * x</a:t>
            </a:r>
            <a:r>
              <a:rPr lang="en-US" altLang="en-US" dirty="0" smtClean="0">
                <a:latin typeface="Consolas" panose="020B0609020204030204" pitchFamily="49" charset="0"/>
              </a:rPr>
              <a:t>;</a:t>
            </a:r>
            <a:br>
              <a:rPr lang="en-US" altLang="en-US" dirty="0" smtClean="0">
                <a:latin typeface="Consolas" panose="020B0609020204030204" pitchFamily="49" charset="0"/>
              </a:rPr>
            </a:br>
            <a:r>
              <a:rPr lang="en-US" altLang="en-US" dirty="0" smtClean="0">
                <a:latin typeface="Consolas" panose="020B0609020204030204" pitchFamily="49" charset="0"/>
              </a:rPr>
              <a:t>}                   </a:t>
            </a:r>
            <a:endParaRPr lang="en-US" altLang="en-US" dirty="0">
              <a:latin typeface="Consolas" panose="020B0609020204030204" pitchFamily="49" charset="0"/>
            </a:endParaRPr>
          </a:p>
          <a:p>
            <a:r>
              <a:rPr lang="en-US" altLang="en-US" dirty="0"/>
              <a:t>In C# 6, this can be expressed with an expression-bodied method as </a:t>
            </a:r>
          </a:p>
          <a:p>
            <a:pPr lvl="1"/>
            <a:r>
              <a:rPr lang="en-US" altLang="en-US" dirty="0">
                <a:latin typeface="Consolas" panose="020B0609020204030204" pitchFamily="49" charset="0"/>
              </a:rPr>
              <a:t>static </a:t>
            </a:r>
            <a:r>
              <a:rPr lang="en-US" altLang="en-US" dirty="0" err="1">
                <a:latin typeface="Consolas" panose="020B0609020204030204" pitchFamily="49" charset="0"/>
              </a:rPr>
              <a:t>int</a:t>
            </a:r>
            <a:r>
              <a:rPr lang="en-US" altLang="en-US" dirty="0">
                <a:latin typeface="Consolas" panose="020B0609020204030204" pitchFamily="49" charset="0"/>
              </a:rPr>
              <a:t> Cube(</a:t>
            </a:r>
            <a:r>
              <a:rPr lang="en-US" altLang="en-US" dirty="0" err="1">
                <a:latin typeface="Consolas" panose="020B0609020204030204" pitchFamily="49" charset="0"/>
              </a:rPr>
              <a:t>int</a:t>
            </a:r>
            <a:r>
              <a:rPr lang="en-US" altLang="en-US" dirty="0">
                <a:latin typeface="Consolas" panose="020B0609020204030204" pitchFamily="49" charset="0"/>
              </a:rPr>
              <a:t> x) =&gt; x * x * x</a:t>
            </a:r>
            <a:r>
              <a:rPr lang="en-US" altLang="en-US" dirty="0" smtClean="0">
                <a:latin typeface="Consolas" panose="020B0609020204030204" pitchFamily="49" charset="0"/>
              </a:rPr>
              <a:t>;</a:t>
            </a:r>
            <a:endParaRPr lang="en-US" altLang="en-US" dirty="0"/>
          </a:p>
          <a:p>
            <a:r>
              <a:rPr lang="en-US" altLang="en-US" dirty="0" smtClean="0"/>
              <a:t>The </a:t>
            </a:r>
            <a:r>
              <a:rPr lang="en-US" altLang="en-US" dirty="0"/>
              <a:t>value of x * x * x is returned to Cube’s caller implicitly. </a:t>
            </a:r>
            <a:endParaRPr lang="en-US" altLang="en-US" dirty="0" smtClean="0"/>
          </a:p>
          <a:p>
            <a:r>
              <a:rPr lang="en-US" altLang="en-US" dirty="0" smtClean="0"/>
              <a:t>The </a:t>
            </a:r>
            <a:r>
              <a:rPr lang="en-US" altLang="en-US" dirty="0"/>
              <a:t>symbol =&gt; follows the method’s parameter list and introduces the method’s body—no braces or return statement are required and this can be used with static and non-static methods alike. </a:t>
            </a:r>
          </a:p>
        </p:txBody>
      </p:sp>
      <p:sp>
        <p:nvSpPr>
          <p:cNvPr id="3" name="Title 2"/>
          <p:cNvSpPr>
            <a:spLocks noGrp="1"/>
          </p:cNvSpPr>
          <p:nvPr>
            <p:ph type="title"/>
          </p:nvPr>
        </p:nvSpPr>
        <p:spPr/>
        <p:txBody>
          <a:bodyPr/>
          <a:lstStyle/>
          <a:p>
            <a:r>
              <a:rPr lang="en-US" dirty="0" smtClean="0"/>
              <a:t>7.15 C# 6 Expression Bodied Methods</a:t>
            </a:r>
            <a:endParaRPr lang="en-US" dirty="0"/>
          </a:p>
        </p:txBody>
      </p:sp>
      <p:sp>
        <p:nvSpPr>
          <p:cNvPr id="10957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6059385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Content Placeholder 3"/>
          <p:cNvSpPr>
            <a:spLocks noGrp="1"/>
          </p:cNvSpPr>
          <p:nvPr>
            <p:ph idx="1"/>
          </p:nvPr>
        </p:nvSpPr>
        <p:spPr/>
        <p:txBody>
          <a:bodyPr/>
          <a:lstStyle/>
          <a:p>
            <a:r>
              <a:rPr lang="en-US" altLang="en-US" dirty="0" smtClean="0"/>
              <a:t>If </a:t>
            </a:r>
            <a:r>
              <a:rPr lang="en-US" altLang="en-US" dirty="0"/>
              <a:t>the expression to the right of =&gt; does not have a value (e.g., a call to a method that returns void), the expression-bodied method must return </a:t>
            </a:r>
            <a:r>
              <a:rPr lang="en-US" altLang="en-US" dirty="0">
                <a:latin typeface="Consolas" panose="020B0609020204030204" pitchFamily="49" charset="0"/>
              </a:rPr>
              <a:t>void</a:t>
            </a:r>
            <a:r>
              <a:rPr lang="en-US" altLang="en-US" dirty="0" smtClean="0"/>
              <a:t>.</a:t>
            </a:r>
          </a:p>
          <a:p>
            <a:r>
              <a:rPr lang="en-US" altLang="en-US" dirty="0" smtClean="0"/>
              <a:t>Similarly</a:t>
            </a:r>
            <a:r>
              <a:rPr lang="en-US" altLang="en-US" dirty="0"/>
              <a:t>, a read-only property can be implemented as an expression-bodied property. </a:t>
            </a:r>
            <a:endParaRPr lang="en-US" altLang="en-US" dirty="0" smtClean="0"/>
          </a:p>
          <a:p>
            <a:r>
              <a:rPr lang="en-US" altLang="en-US" dirty="0" smtClean="0"/>
              <a:t>The </a:t>
            </a:r>
            <a:r>
              <a:rPr lang="en-US" altLang="en-US" dirty="0"/>
              <a:t>following </a:t>
            </a:r>
            <a:r>
              <a:rPr lang="en-US" altLang="en-US" dirty="0" err="1"/>
              <a:t>reimplements</a:t>
            </a:r>
            <a:r>
              <a:rPr lang="en-US" altLang="en-US" dirty="0"/>
              <a:t> the </a:t>
            </a:r>
            <a:r>
              <a:rPr lang="en-US" altLang="en-US" dirty="0" err="1">
                <a:latin typeface="Consolas" panose="020B0609020204030204" pitchFamily="49" charset="0"/>
              </a:rPr>
              <a:t>IsNoFaultState</a:t>
            </a:r>
            <a:r>
              <a:rPr lang="en-US" altLang="en-US" dirty="0"/>
              <a:t> property in Fig. 6.11 to return the result of a logical expression:</a:t>
            </a:r>
          </a:p>
          <a:p>
            <a:pPr lvl="1"/>
            <a:r>
              <a:rPr lang="en-US" altLang="en-US" sz="2000" dirty="0">
                <a:latin typeface="Consolas" panose="020B0609020204030204" pitchFamily="49" charset="0"/>
              </a:rPr>
              <a:t>public bool </a:t>
            </a:r>
            <a:r>
              <a:rPr lang="en-US" altLang="en-US" sz="2000" dirty="0" err="1">
                <a:latin typeface="Consolas" panose="020B0609020204030204" pitchFamily="49" charset="0"/>
              </a:rPr>
              <a:t>IsNoFaultState</a:t>
            </a:r>
            <a:r>
              <a:rPr lang="en-US" altLang="en-US" sz="2000" dirty="0">
                <a:latin typeface="Consolas" panose="020B0609020204030204" pitchFamily="49" charset="0"/>
              </a:rPr>
              <a:t> =&gt; </a:t>
            </a:r>
            <a:r>
              <a:rPr lang="en-US" altLang="en-US" sz="2000" dirty="0" smtClean="0">
                <a:latin typeface="Consolas" panose="020B0609020204030204" pitchFamily="49" charset="0"/>
              </a:rPr>
              <a:t/>
            </a:r>
            <a:br>
              <a:rPr lang="en-US" altLang="en-US" sz="2000" dirty="0" smtClean="0">
                <a:latin typeface="Consolas" panose="020B0609020204030204" pitchFamily="49" charset="0"/>
              </a:rPr>
            </a:br>
            <a:r>
              <a:rPr lang="en-US" altLang="en-US" sz="2000" dirty="0" smtClean="0">
                <a:latin typeface="Consolas" panose="020B0609020204030204" pitchFamily="49" charset="0"/>
              </a:rPr>
              <a:t>   </a:t>
            </a:r>
            <a:r>
              <a:rPr lang="en-US" altLang="en-US" sz="2000" dirty="0">
                <a:latin typeface="Consolas" panose="020B0609020204030204" pitchFamily="49" charset="0"/>
              </a:rPr>
              <a:t>State == "MA" || State == "NJ" || State == "NY" || State == "PA";</a:t>
            </a:r>
          </a:p>
          <a:p>
            <a:endParaRPr lang="en-US" altLang="en-US" dirty="0"/>
          </a:p>
        </p:txBody>
      </p:sp>
      <p:sp>
        <p:nvSpPr>
          <p:cNvPr id="3" name="Title 2"/>
          <p:cNvSpPr>
            <a:spLocks noGrp="1"/>
          </p:cNvSpPr>
          <p:nvPr>
            <p:ph type="title"/>
          </p:nvPr>
        </p:nvSpPr>
        <p:spPr/>
        <p:txBody>
          <a:bodyPr/>
          <a:lstStyle/>
          <a:p>
            <a:r>
              <a:rPr lang="en-US" dirty="0" smtClean="0"/>
              <a:t>7.15 C# 6 Expression Bodied Methods</a:t>
            </a:r>
            <a:endParaRPr lang="en-US" dirty="0"/>
          </a:p>
        </p:txBody>
      </p:sp>
      <p:sp>
        <p:nvSpPr>
          <p:cNvPr id="10957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42234113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idx="1"/>
          </p:nvPr>
        </p:nvSpPr>
        <p:spPr/>
        <p:txBody>
          <a:bodyPr/>
          <a:lstStyle/>
          <a:p>
            <a:r>
              <a:rPr lang="en-US" altLang="en-US" smtClean="0"/>
              <a:t>A recursive method is a method that calls itself.</a:t>
            </a:r>
          </a:p>
          <a:p>
            <a:r>
              <a:rPr lang="en-US" altLang="en-US" smtClean="0"/>
              <a:t>A recursive method is capable of solving only the base case(s).</a:t>
            </a:r>
          </a:p>
          <a:p>
            <a:r>
              <a:rPr lang="en-US" altLang="en-US" smtClean="0"/>
              <a:t>Each method call divides the problem into two conceptual pieces: a piece that the method knows how to do and a recursive call, or  recursion step that solves a smaller problem.</a:t>
            </a:r>
          </a:p>
          <a:p>
            <a:r>
              <a:rPr lang="en-US" altLang="en-US" smtClean="0"/>
              <a:t>A sequence of returns ensues until the original method call returns the result to the caller.</a:t>
            </a:r>
          </a:p>
        </p:txBody>
      </p:sp>
      <p:sp>
        <p:nvSpPr>
          <p:cNvPr id="155651" name="Rectangle 2"/>
          <p:cNvSpPr>
            <a:spLocks noGrp="1" noChangeArrowheads="1"/>
          </p:cNvSpPr>
          <p:nvPr>
            <p:ph type="title"/>
          </p:nvPr>
        </p:nvSpPr>
        <p:spPr/>
        <p:txBody>
          <a:bodyPr/>
          <a:lstStyle/>
          <a:p>
            <a:r>
              <a:rPr lang="en-US" dirty="0" smtClean="0"/>
              <a:t>7.16  Recursion  </a:t>
            </a:r>
          </a:p>
        </p:txBody>
      </p:sp>
      <p:sp>
        <p:nvSpPr>
          <p:cNvPr id="11059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48304618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idx="1"/>
          </p:nvPr>
        </p:nvSpPr>
        <p:spPr/>
        <p:txBody>
          <a:bodyPr/>
          <a:lstStyle/>
          <a:p>
            <a:r>
              <a:rPr lang="en-US" altLang="en-US" dirty="0" smtClean="0"/>
              <a:t>A recursive declaration of the factorial method is arrived at by observing the following relationship:</a:t>
            </a:r>
          </a:p>
          <a:p>
            <a:pPr lvl="1"/>
            <a:r>
              <a:rPr lang="en-US" altLang="en-US" dirty="0" smtClean="0"/>
              <a:t>n! = n . (n – 1)! </a:t>
            </a:r>
          </a:p>
          <a:p>
            <a:r>
              <a:rPr lang="en-US" altLang="en-US" dirty="0" smtClean="0"/>
              <a:t>Figure 7.16 shows the values returned from each recursive call in 5! to its caller until the value is calculated and returned.</a:t>
            </a:r>
          </a:p>
        </p:txBody>
      </p:sp>
      <p:sp>
        <p:nvSpPr>
          <p:cNvPr id="156675" name="Rectangle 2"/>
          <p:cNvSpPr>
            <a:spLocks noGrp="1" noChangeArrowheads="1"/>
          </p:cNvSpPr>
          <p:nvPr>
            <p:ph type="title"/>
          </p:nvPr>
        </p:nvSpPr>
        <p:spPr/>
        <p:txBody>
          <a:bodyPr/>
          <a:lstStyle/>
          <a:p>
            <a:r>
              <a:rPr lang="en-US" dirty="0" smtClean="0"/>
              <a:t>7.16.2  </a:t>
            </a:r>
            <a:r>
              <a:rPr lang="en-US" dirty="0"/>
              <a:t>Recursive Factorial </a:t>
            </a:r>
            <a:r>
              <a:rPr lang="en-US" dirty="0" smtClean="0"/>
              <a:t>Calculations</a:t>
            </a:r>
            <a:endParaRPr lang="en-US" dirty="0"/>
          </a:p>
        </p:txBody>
      </p:sp>
      <p:sp>
        <p:nvSpPr>
          <p:cNvPr id="11162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35651267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723900" y="0"/>
            <a:ext cx="1074261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00750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idx="1"/>
          </p:nvPr>
        </p:nvSpPr>
        <p:spPr/>
        <p:txBody>
          <a:bodyPr/>
          <a:lstStyle/>
          <a:p>
            <a:r>
              <a:rPr lang="en-US" altLang="en-US" smtClean="0"/>
              <a:t>Figure</a:t>
            </a:r>
            <a:r>
              <a:rPr lang="en-US" altLang="en-US" dirty="0" smtClean="0"/>
              <a:t> 7.14 uses recursion to calculate and display the factorials of the integers from 0 to 10.</a:t>
            </a:r>
            <a:endParaRPr lang="en-US" altLang="en-US" dirty="0"/>
          </a:p>
        </p:txBody>
      </p:sp>
      <p:sp>
        <p:nvSpPr>
          <p:cNvPr id="156675" name="Rectangle 2"/>
          <p:cNvSpPr>
            <a:spLocks noGrp="1" noChangeArrowheads="1"/>
          </p:cNvSpPr>
          <p:nvPr>
            <p:ph type="title"/>
          </p:nvPr>
        </p:nvSpPr>
        <p:spPr/>
        <p:txBody>
          <a:bodyPr/>
          <a:lstStyle/>
          <a:p>
            <a:r>
              <a:rPr lang="en-US" dirty="0" smtClean="0"/>
              <a:t>7.16.2  </a:t>
            </a:r>
            <a:r>
              <a:rPr lang="en-US" dirty="0"/>
              <a:t>Recursive Factorial </a:t>
            </a:r>
            <a:r>
              <a:rPr lang="en-US" dirty="0" smtClean="0"/>
              <a:t>Calculations</a:t>
            </a:r>
            <a:endParaRPr lang="en-US" dirty="0"/>
          </a:p>
        </p:txBody>
      </p:sp>
      <p:sp>
        <p:nvSpPr>
          <p:cNvPr id="11162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46935249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317500"/>
            <a:ext cx="12192000" cy="62214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3604909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461963"/>
            <a:ext cx="12192000" cy="59340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6260198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890588"/>
            <a:ext cx="12192000" cy="50768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4216256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idx="1"/>
          </p:nvPr>
        </p:nvSpPr>
        <p:spPr/>
        <p:txBody>
          <a:bodyPr/>
          <a:lstStyle/>
          <a:p>
            <a:r>
              <a:rPr lang="en-US" altLang="en-US" smtClean="0"/>
              <a:t>First, test to determine whether the terminating condition is true.</a:t>
            </a:r>
          </a:p>
          <a:p>
            <a:r>
              <a:rPr lang="en-US" altLang="en-US" smtClean="0"/>
              <a:t>The recursive call solves a slightly simpler problem than the original calculation.</a:t>
            </a:r>
            <a:endParaRPr lang="en-US" altLang="en-US"/>
          </a:p>
        </p:txBody>
      </p:sp>
      <p:sp>
        <p:nvSpPr>
          <p:cNvPr id="161795" name="Rectangle 2"/>
          <p:cNvSpPr>
            <a:spLocks noGrp="1" noChangeArrowheads="1"/>
          </p:cNvSpPr>
          <p:nvPr>
            <p:ph type="title"/>
          </p:nvPr>
        </p:nvSpPr>
        <p:spPr/>
        <p:txBody>
          <a:bodyPr/>
          <a:lstStyle/>
          <a:p>
            <a:r>
              <a:rPr lang="en-US" dirty="0" smtClean="0"/>
              <a:t>7.16  Recursion (Cont.)  </a:t>
            </a:r>
          </a:p>
        </p:txBody>
      </p:sp>
      <p:sp>
        <p:nvSpPr>
          <p:cNvPr id="11571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2325457556"/>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33488"/>
            <a:ext cx="12192000" cy="43910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75766221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idx="1"/>
          </p:nvPr>
        </p:nvSpPr>
        <p:spPr/>
        <p:txBody>
          <a:bodyPr/>
          <a:lstStyle/>
          <a:p>
            <a:r>
              <a:rPr lang="en-US" dirty="0"/>
              <a:t>Types in C# are divided into two categories—</a:t>
            </a:r>
            <a:r>
              <a:rPr lang="en-US" i="1" dirty="0"/>
              <a:t>value types</a:t>
            </a:r>
            <a:r>
              <a:rPr lang="en-US" dirty="0"/>
              <a:t> and </a:t>
            </a:r>
            <a:r>
              <a:rPr lang="en-US" i="1" dirty="0"/>
              <a:t>reference types</a:t>
            </a:r>
            <a:r>
              <a:rPr lang="en-US" dirty="0"/>
              <a:t>. </a:t>
            </a:r>
          </a:p>
          <a:p>
            <a:r>
              <a:rPr lang="en-US" dirty="0" smtClean="0"/>
              <a:t>C</a:t>
            </a:r>
            <a:r>
              <a:rPr lang="en-US" dirty="0"/>
              <a:t>#’s simple types (like </a:t>
            </a:r>
            <a:r>
              <a:rPr lang="en-US" dirty="0" err="1">
                <a:latin typeface="Consolas" panose="020B0609020204030204" pitchFamily="49" charset="0"/>
              </a:rPr>
              <a:t>int</a:t>
            </a:r>
            <a:r>
              <a:rPr lang="en-US" dirty="0"/>
              <a:t>, </a:t>
            </a:r>
            <a:r>
              <a:rPr lang="en-US" dirty="0">
                <a:latin typeface="Consolas" panose="020B0609020204030204" pitchFamily="49" charset="0"/>
              </a:rPr>
              <a:t>double</a:t>
            </a:r>
            <a:r>
              <a:rPr lang="en-US" dirty="0"/>
              <a:t> and </a:t>
            </a:r>
            <a:r>
              <a:rPr lang="en-US" dirty="0">
                <a:latin typeface="Consolas" panose="020B0609020204030204" pitchFamily="49" charset="0"/>
              </a:rPr>
              <a:t>decimal</a:t>
            </a:r>
            <a:r>
              <a:rPr lang="en-US" dirty="0"/>
              <a:t>) are all </a:t>
            </a:r>
            <a:r>
              <a:rPr lang="en-US" b="1" dirty="0"/>
              <a:t>value types</a:t>
            </a:r>
            <a:r>
              <a:rPr lang="en-US" dirty="0"/>
              <a:t>. </a:t>
            </a:r>
            <a:endParaRPr lang="en-US" dirty="0" smtClean="0"/>
          </a:p>
          <a:p>
            <a:r>
              <a:rPr lang="en-US" dirty="0" smtClean="0"/>
              <a:t>A </a:t>
            </a:r>
            <a:r>
              <a:rPr lang="en-US" dirty="0"/>
              <a:t>variable of a value type simply contains a </a:t>
            </a:r>
            <a:r>
              <a:rPr lang="en-US" i="1" dirty="0"/>
              <a:t>value</a:t>
            </a:r>
            <a:r>
              <a:rPr lang="en-US" dirty="0"/>
              <a:t> of that type. </a:t>
            </a:r>
          </a:p>
          <a:p>
            <a:r>
              <a:rPr lang="en-US" dirty="0" smtClean="0"/>
              <a:t>Fig. 7.18 shows </a:t>
            </a:r>
            <a:r>
              <a:rPr lang="en-US" dirty="0"/>
              <a:t>an </a:t>
            </a:r>
            <a:r>
              <a:rPr lang="en-US" dirty="0" err="1">
                <a:latin typeface="Consolas" panose="020B0609020204030204" pitchFamily="49" charset="0"/>
              </a:rPr>
              <a:t>int</a:t>
            </a:r>
            <a:r>
              <a:rPr lang="en-US" dirty="0"/>
              <a:t> variable named </a:t>
            </a:r>
            <a:r>
              <a:rPr lang="en-US" dirty="0">
                <a:latin typeface="Consolas" panose="020B0609020204030204" pitchFamily="49" charset="0"/>
              </a:rPr>
              <a:t>count</a:t>
            </a:r>
            <a:r>
              <a:rPr lang="en-US" dirty="0"/>
              <a:t> that contains the value </a:t>
            </a:r>
            <a:r>
              <a:rPr lang="en-US" dirty="0">
                <a:latin typeface="Consolas" panose="020B0609020204030204" pitchFamily="49" charset="0"/>
              </a:rPr>
              <a:t>7</a:t>
            </a:r>
            <a:r>
              <a:rPr lang="en-US" dirty="0"/>
              <a:t>.</a:t>
            </a:r>
          </a:p>
          <a:p>
            <a:endParaRPr lang="en-US" altLang="en-US" dirty="0"/>
          </a:p>
        </p:txBody>
      </p:sp>
      <p:sp>
        <p:nvSpPr>
          <p:cNvPr id="161795" name="Rectangle 2"/>
          <p:cNvSpPr>
            <a:spLocks noGrp="1" noChangeArrowheads="1"/>
          </p:cNvSpPr>
          <p:nvPr>
            <p:ph type="title"/>
          </p:nvPr>
        </p:nvSpPr>
        <p:spPr/>
        <p:txBody>
          <a:bodyPr>
            <a:normAutofit/>
          </a:bodyPr>
          <a:lstStyle/>
          <a:p>
            <a:r>
              <a:rPr lang="en-US" dirty="0" smtClean="0"/>
              <a:t>7.17 Value Types vs. Reference Types</a:t>
            </a:r>
          </a:p>
        </p:txBody>
      </p:sp>
      <p:sp>
        <p:nvSpPr>
          <p:cNvPr id="11571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466816779"/>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689100"/>
            <a:ext cx="12192000" cy="34782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58643336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idx="1"/>
          </p:nvPr>
        </p:nvSpPr>
        <p:spPr/>
        <p:txBody>
          <a:bodyPr/>
          <a:lstStyle/>
          <a:p>
            <a:r>
              <a:rPr lang="en-US" dirty="0" smtClean="0"/>
              <a:t>A variable </a:t>
            </a:r>
            <a:r>
              <a:rPr lang="en-US" dirty="0"/>
              <a:t>of a </a:t>
            </a:r>
            <a:r>
              <a:rPr lang="en-US" b="1" dirty="0"/>
              <a:t>reference type</a:t>
            </a:r>
            <a:r>
              <a:rPr lang="en-US" dirty="0"/>
              <a:t> (also called a </a:t>
            </a:r>
            <a:r>
              <a:rPr lang="en-US" b="1" dirty="0"/>
              <a:t>reference</a:t>
            </a:r>
            <a:r>
              <a:rPr lang="en-US" dirty="0"/>
              <a:t>) contains the </a:t>
            </a:r>
            <a:r>
              <a:rPr lang="en-US" i="1" dirty="0"/>
              <a:t>location</a:t>
            </a:r>
            <a:r>
              <a:rPr lang="en-US" dirty="0"/>
              <a:t> where the data referred to by that variable is stored. </a:t>
            </a:r>
            <a:endParaRPr lang="en-US" dirty="0" smtClean="0"/>
          </a:p>
          <a:p>
            <a:r>
              <a:rPr lang="en-US" dirty="0" smtClean="0"/>
              <a:t>Such </a:t>
            </a:r>
            <a:r>
              <a:rPr lang="en-US" dirty="0"/>
              <a:t>a variable is said to </a:t>
            </a:r>
            <a:r>
              <a:rPr lang="en-US" b="1" dirty="0"/>
              <a:t>refer to an object</a:t>
            </a:r>
            <a:r>
              <a:rPr lang="en-US" dirty="0"/>
              <a:t> in the program. For example, the statement</a:t>
            </a:r>
          </a:p>
          <a:p>
            <a:r>
              <a:rPr lang="en-US" dirty="0">
                <a:latin typeface="Consolas" panose="020B0609020204030204" pitchFamily="49" charset="0"/>
              </a:rPr>
              <a:t>Account </a:t>
            </a:r>
            <a:r>
              <a:rPr lang="en-US" dirty="0" err="1">
                <a:latin typeface="Consolas" panose="020B0609020204030204" pitchFamily="49" charset="0"/>
              </a:rPr>
              <a:t>myAccount</a:t>
            </a:r>
            <a:r>
              <a:rPr lang="en-US" dirty="0">
                <a:latin typeface="Consolas" panose="020B0609020204030204" pitchFamily="49" charset="0"/>
              </a:rPr>
              <a:t> = new Account();	</a:t>
            </a:r>
            <a:endParaRPr lang="en-US" dirty="0" smtClean="0">
              <a:latin typeface="Consolas" panose="020B0609020204030204" pitchFamily="49" charset="0"/>
            </a:endParaRPr>
          </a:p>
          <a:p>
            <a:pPr lvl="1"/>
            <a:r>
              <a:rPr lang="en-US" dirty="0" smtClean="0"/>
              <a:t>creates </a:t>
            </a:r>
            <a:r>
              <a:rPr lang="en-US" dirty="0"/>
              <a:t>an object of our class </a:t>
            </a:r>
            <a:r>
              <a:rPr lang="en-US" dirty="0">
                <a:latin typeface="Consolas" panose="020B0609020204030204" pitchFamily="49" charset="0"/>
              </a:rPr>
              <a:t>Account</a:t>
            </a:r>
            <a:r>
              <a:rPr lang="en-US" dirty="0"/>
              <a:t> (presented in Chapter 4), places it in memory and stores the object’s reference in </a:t>
            </a:r>
            <a:r>
              <a:rPr lang="en-US" dirty="0" smtClean="0"/>
              <a:t>variable </a:t>
            </a:r>
            <a:r>
              <a:rPr lang="en-US" dirty="0" err="1">
                <a:latin typeface="Consolas" panose="020B0609020204030204" pitchFamily="49" charset="0"/>
              </a:rPr>
              <a:t>myAccount</a:t>
            </a:r>
            <a:r>
              <a:rPr lang="en-US" dirty="0"/>
              <a:t> of type </a:t>
            </a:r>
            <a:r>
              <a:rPr lang="en-US" dirty="0" smtClean="0">
                <a:latin typeface="Consolas" panose="020B0609020204030204" pitchFamily="49" charset="0"/>
              </a:rPr>
              <a:t>Account</a:t>
            </a:r>
            <a:r>
              <a:rPr lang="en-US" dirty="0"/>
              <a:t> </a:t>
            </a:r>
            <a:r>
              <a:rPr lang="en-US" dirty="0" smtClean="0"/>
              <a:t>(Fig. 7.19).</a:t>
            </a:r>
            <a:r>
              <a:rPr lang="en-US" baseline="30000" dirty="0"/>
              <a:t>	</a:t>
            </a:r>
            <a:endParaRPr lang="en-US" dirty="0"/>
          </a:p>
        </p:txBody>
      </p:sp>
      <p:sp>
        <p:nvSpPr>
          <p:cNvPr id="161795" name="Rectangle 2"/>
          <p:cNvSpPr>
            <a:spLocks noGrp="1" noChangeArrowheads="1"/>
          </p:cNvSpPr>
          <p:nvPr>
            <p:ph type="title"/>
          </p:nvPr>
        </p:nvSpPr>
        <p:spPr/>
        <p:txBody>
          <a:bodyPr>
            <a:normAutofit/>
          </a:bodyPr>
          <a:lstStyle/>
          <a:p>
            <a:r>
              <a:rPr lang="en-US" dirty="0" smtClean="0"/>
              <a:t>7.17 Value Types vs. Reference Types</a:t>
            </a:r>
          </a:p>
        </p:txBody>
      </p:sp>
      <p:sp>
        <p:nvSpPr>
          <p:cNvPr id="11571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4107413457"/>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idx="1"/>
          </p:nvPr>
        </p:nvSpPr>
        <p:spPr/>
        <p:txBody>
          <a:bodyPr/>
          <a:lstStyle/>
          <a:p>
            <a:r>
              <a:rPr lang="en-US" dirty="0" smtClean="0"/>
              <a:t>Reference-type </a:t>
            </a:r>
            <a:r>
              <a:rPr lang="en-US" dirty="0"/>
              <a:t>instance variables </a:t>
            </a:r>
            <a:r>
              <a:rPr lang="en-US" dirty="0" smtClean="0"/>
              <a:t>are </a:t>
            </a:r>
            <a:r>
              <a:rPr lang="en-US" dirty="0"/>
              <a:t>initialized by default to </a:t>
            </a:r>
            <a:r>
              <a:rPr lang="en-US" dirty="0">
                <a:latin typeface="Consolas" panose="020B0609020204030204" pitchFamily="49" charset="0"/>
              </a:rPr>
              <a:t>null</a:t>
            </a:r>
            <a:r>
              <a:rPr lang="en-US" dirty="0"/>
              <a:t>. </a:t>
            </a:r>
            <a:endParaRPr lang="en-US" dirty="0" smtClean="0"/>
          </a:p>
          <a:p>
            <a:r>
              <a:rPr lang="en-US" dirty="0" smtClean="0"/>
              <a:t>A </a:t>
            </a:r>
            <a:r>
              <a:rPr lang="en-US" dirty="0">
                <a:latin typeface="Consolas" panose="020B0609020204030204" pitchFamily="49" charset="0"/>
              </a:rPr>
              <a:t>string</a:t>
            </a:r>
            <a:r>
              <a:rPr lang="en-US" dirty="0"/>
              <a:t> variable with the value </a:t>
            </a:r>
            <a:r>
              <a:rPr lang="en-US" dirty="0">
                <a:latin typeface="Consolas" panose="020B0609020204030204" pitchFamily="49" charset="0"/>
              </a:rPr>
              <a:t>null</a:t>
            </a:r>
            <a:r>
              <a:rPr lang="en-US" dirty="0"/>
              <a:t> is </a:t>
            </a:r>
            <a:r>
              <a:rPr lang="en-US" i="1" dirty="0"/>
              <a:t>not</a:t>
            </a:r>
            <a:r>
              <a:rPr lang="en-US" dirty="0"/>
              <a:t> an empty </a:t>
            </a:r>
            <a:r>
              <a:rPr lang="en-US" dirty="0">
                <a:latin typeface="Consolas" panose="020B0609020204030204" pitchFamily="49" charset="0"/>
              </a:rPr>
              <a:t>string</a:t>
            </a:r>
            <a:r>
              <a:rPr lang="en-US" dirty="0"/>
              <a:t>, which is represented by </a:t>
            </a:r>
            <a:r>
              <a:rPr lang="en-US" dirty="0">
                <a:latin typeface="Consolas" panose="020B0609020204030204" pitchFamily="49" charset="0"/>
              </a:rPr>
              <a:t>""</a:t>
            </a:r>
            <a:r>
              <a:rPr lang="en-US" dirty="0"/>
              <a:t> or </a:t>
            </a:r>
            <a:r>
              <a:rPr lang="en-US" b="1" dirty="0" err="1">
                <a:latin typeface="Consolas" panose="020B0609020204030204" pitchFamily="49" charset="0"/>
              </a:rPr>
              <a:t>string.Empty</a:t>
            </a:r>
            <a:r>
              <a:rPr lang="en-US" dirty="0"/>
              <a:t>. </a:t>
            </a:r>
            <a:endParaRPr lang="en-US" dirty="0" smtClean="0"/>
          </a:p>
          <a:p>
            <a:r>
              <a:rPr lang="en-US" dirty="0" smtClean="0"/>
              <a:t>The </a:t>
            </a:r>
            <a:r>
              <a:rPr lang="en-US" dirty="0"/>
              <a:t>value </a:t>
            </a:r>
            <a:r>
              <a:rPr lang="en-US" dirty="0">
                <a:latin typeface="Consolas" panose="020B0609020204030204" pitchFamily="49" charset="0"/>
              </a:rPr>
              <a:t>null</a:t>
            </a:r>
            <a:r>
              <a:rPr lang="en-US" dirty="0"/>
              <a:t> represents a reference that does </a:t>
            </a:r>
            <a:r>
              <a:rPr lang="en-US" i="1" dirty="0"/>
              <a:t>not</a:t>
            </a:r>
            <a:r>
              <a:rPr lang="en-US" dirty="0"/>
              <a:t> refer to an </a:t>
            </a:r>
            <a:r>
              <a:rPr lang="en-US" dirty="0" smtClean="0"/>
              <a:t>object, </a:t>
            </a:r>
            <a:r>
              <a:rPr lang="en-US" dirty="0"/>
              <a:t>whereas the empty </a:t>
            </a:r>
            <a:r>
              <a:rPr lang="en-US" dirty="0">
                <a:latin typeface="Consolas" panose="020B0609020204030204" pitchFamily="49" charset="0"/>
              </a:rPr>
              <a:t>string</a:t>
            </a:r>
            <a:r>
              <a:rPr lang="en-US" dirty="0"/>
              <a:t> is a </a:t>
            </a:r>
            <a:r>
              <a:rPr lang="en-US" dirty="0">
                <a:latin typeface="Consolas" panose="020B0609020204030204" pitchFamily="49" charset="0"/>
              </a:rPr>
              <a:t>string</a:t>
            </a:r>
            <a:r>
              <a:rPr lang="en-US" dirty="0"/>
              <a:t> object that does not contain any characters. </a:t>
            </a:r>
          </a:p>
          <a:p>
            <a:endParaRPr lang="en-US" altLang="en-US" dirty="0"/>
          </a:p>
        </p:txBody>
      </p:sp>
      <p:sp>
        <p:nvSpPr>
          <p:cNvPr id="161795" name="Rectangle 2"/>
          <p:cNvSpPr>
            <a:spLocks noGrp="1" noChangeArrowheads="1"/>
          </p:cNvSpPr>
          <p:nvPr>
            <p:ph type="title"/>
          </p:nvPr>
        </p:nvSpPr>
        <p:spPr/>
        <p:txBody>
          <a:bodyPr>
            <a:normAutofit/>
          </a:bodyPr>
          <a:lstStyle/>
          <a:p>
            <a:r>
              <a:rPr lang="en-US" dirty="0" smtClean="0"/>
              <a:t>7.17 Value Types vs. Reference Types</a:t>
            </a:r>
          </a:p>
        </p:txBody>
      </p:sp>
      <p:sp>
        <p:nvSpPr>
          <p:cNvPr id="11571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266343922"/>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6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146175"/>
            <a:ext cx="12192000" cy="45640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4202022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946150"/>
            <a:ext cx="12192000" cy="49641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531942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Grp="1" noChangeArrowheads="1"/>
          </p:cNvSpPr>
          <p:nvPr>
            <p:ph idx="1"/>
          </p:nvPr>
        </p:nvSpPr>
        <p:spPr/>
        <p:txBody>
          <a:bodyPr/>
          <a:lstStyle/>
          <a:p>
            <a:r>
              <a:rPr lang="en-US" altLang="en-US" smtClean="0"/>
              <a:t>Two ways to pass arguments to functions in many programming languages are pass-by-value and</a:t>
            </a:r>
            <a:br>
              <a:rPr lang="en-US" altLang="en-US" smtClean="0"/>
            </a:br>
            <a:r>
              <a:rPr lang="en-US" altLang="en-US" smtClean="0"/>
              <a:t>pass-by-reference.</a:t>
            </a:r>
          </a:p>
          <a:p>
            <a:r>
              <a:rPr lang="en-US" altLang="en-US" smtClean="0"/>
              <a:t>When an argument is passed by value (the default in C#), a copy of its value is made and passed to the called function.</a:t>
            </a:r>
          </a:p>
          <a:p>
            <a:r>
              <a:rPr lang="en-US" altLang="en-US" smtClean="0"/>
              <a:t>When an argument is passed by reference, the caller gives the method the ability to access and modify the caller’s original variable. </a:t>
            </a:r>
            <a:endParaRPr lang="en-US" altLang="en-US"/>
          </a:p>
        </p:txBody>
      </p:sp>
      <p:sp>
        <p:nvSpPr>
          <p:cNvPr id="163843" name="Rectangle 2"/>
          <p:cNvSpPr>
            <a:spLocks noGrp="1" noChangeArrowheads="1"/>
          </p:cNvSpPr>
          <p:nvPr>
            <p:ph type="title"/>
          </p:nvPr>
        </p:nvSpPr>
        <p:spPr/>
        <p:txBody>
          <a:bodyPr>
            <a:normAutofit fontScale="90000"/>
          </a:bodyPr>
          <a:lstStyle/>
          <a:p>
            <a:r>
              <a:rPr lang="en-US" dirty="0" smtClean="0"/>
              <a:t>7.18  Passing Arguments: Pass-by-Value vs. Pass-by-Reference </a:t>
            </a:r>
          </a:p>
        </p:txBody>
      </p:sp>
      <p:sp>
        <p:nvSpPr>
          <p:cNvPr id="117764"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693235384"/>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idx="1"/>
          </p:nvPr>
        </p:nvSpPr>
        <p:spPr/>
        <p:txBody>
          <a:bodyPr/>
          <a:lstStyle/>
          <a:p>
            <a:r>
              <a:rPr lang="en-US" altLang="en-US" smtClean="0"/>
              <a:t>To pass an object by reference into a method, simply provide as an argument in the method call the variable that refers to the object.</a:t>
            </a:r>
          </a:p>
          <a:p>
            <a:r>
              <a:rPr lang="en-US" altLang="en-US" smtClean="0"/>
              <a:t>In the method body, the parameter will refer to the original object in memory, so the called method can access the original object directly.</a:t>
            </a:r>
          </a:p>
          <a:p>
            <a:r>
              <a:rPr lang="en-US" altLang="en-US" smtClean="0"/>
              <a:t>Passing a value-type variable to a method passes a copy of the value.</a:t>
            </a:r>
            <a:endParaRPr lang="en-US" altLang="en-US"/>
          </a:p>
        </p:txBody>
      </p:sp>
      <p:sp>
        <p:nvSpPr>
          <p:cNvPr id="166915" name="Rectangle 2"/>
          <p:cNvSpPr>
            <a:spLocks noGrp="1" noChangeArrowheads="1"/>
          </p:cNvSpPr>
          <p:nvPr>
            <p:ph type="title"/>
          </p:nvPr>
        </p:nvSpPr>
        <p:spPr/>
        <p:txBody>
          <a:bodyPr>
            <a:normAutofit fontScale="90000"/>
          </a:bodyPr>
          <a:lstStyle/>
          <a:p>
            <a:r>
              <a:rPr lang="en-US" dirty="0" smtClean="0"/>
              <a:t>7.18  Passing Arguments: Pass-by-Value vs. Pass-by-Reference (Cont.) </a:t>
            </a:r>
            <a:endParaRPr lang="en-US" dirty="0"/>
          </a:p>
        </p:txBody>
      </p:sp>
      <p:sp>
        <p:nvSpPr>
          <p:cNvPr id="119812"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912357454"/>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3"/>
          <p:cNvSpPr>
            <a:spLocks noGrp="1" noChangeArrowheads="1"/>
          </p:cNvSpPr>
          <p:nvPr>
            <p:ph idx="1"/>
          </p:nvPr>
        </p:nvSpPr>
        <p:spPr/>
        <p:txBody>
          <a:bodyPr/>
          <a:lstStyle/>
          <a:p>
            <a:r>
              <a:rPr lang="en-US" altLang="en-US" dirty="0" smtClean="0"/>
              <a:t>Passing a reference-type variable passes the method a copy of the actual reference that refers to the object.</a:t>
            </a:r>
          </a:p>
          <a:p>
            <a:pPr lvl="1"/>
            <a:r>
              <a:rPr lang="en-US" altLang="en-US" dirty="0" smtClean="0"/>
              <a:t>The reference itself is passed by value, but the method can still use the reference it receives to modify the original object in memory.</a:t>
            </a:r>
          </a:p>
          <a:p>
            <a:r>
              <a:rPr lang="en-US" altLang="en-US" dirty="0" smtClean="0"/>
              <a:t>A </a:t>
            </a:r>
            <a:r>
              <a:rPr lang="en-US" altLang="en-US" dirty="0" smtClean="0">
                <a:latin typeface="Consolas" panose="020B0609020204030204" pitchFamily="49" charset="0"/>
              </a:rPr>
              <a:t>return</a:t>
            </a:r>
            <a:r>
              <a:rPr lang="en-US" altLang="en-US" dirty="0" smtClean="0"/>
              <a:t> statement returns a copy of the value stored in a value-type variable or a copy of the reference stored in a reference-type variable.</a:t>
            </a:r>
          </a:p>
          <a:p>
            <a:r>
              <a:rPr lang="en-US" altLang="en-US" dirty="0" smtClean="0"/>
              <a:t>In effect, objects are always passed by reference.</a:t>
            </a:r>
            <a:endParaRPr lang="en-US" altLang="en-US" dirty="0"/>
          </a:p>
        </p:txBody>
      </p:sp>
      <p:sp>
        <p:nvSpPr>
          <p:cNvPr id="167939" name="Rectangle 2"/>
          <p:cNvSpPr>
            <a:spLocks noGrp="1" noChangeArrowheads="1"/>
          </p:cNvSpPr>
          <p:nvPr>
            <p:ph type="title"/>
          </p:nvPr>
        </p:nvSpPr>
        <p:spPr/>
        <p:txBody>
          <a:bodyPr>
            <a:normAutofit fontScale="90000"/>
          </a:bodyPr>
          <a:lstStyle/>
          <a:p>
            <a:r>
              <a:rPr lang="en-US" dirty="0" smtClean="0"/>
              <a:t>7.18  Passing Arguments: Pass-by-Value vs. Pass-by-Reference (Cont.) </a:t>
            </a:r>
            <a:endParaRPr lang="en-US" dirty="0"/>
          </a:p>
        </p:txBody>
      </p:sp>
      <p:sp>
        <p:nvSpPr>
          <p:cNvPr id="12083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3978530393"/>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78000"/>
            <a:ext cx="12192000" cy="33004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2630743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33588"/>
            <a:ext cx="12192000" cy="27908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5497403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55813"/>
            <a:ext cx="12192000" cy="27463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9220478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idx="1"/>
          </p:nvPr>
        </p:nvSpPr>
        <p:spPr/>
        <p:txBody>
          <a:bodyPr/>
          <a:lstStyle/>
          <a:p>
            <a:r>
              <a:rPr lang="en-US" altLang="en-US" dirty="0" smtClean="0"/>
              <a:t>Applying the </a:t>
            </a:r>
            <a:r>
              <a:rPr lang="en-US" altLang="en-US" dirty="0" smtClean="0">
                <a:latin typeface="Consolas" panose="020B0609020204030204" pitchFamily="49" charset="0"/>
              </a:rPr>
              <a:t>ref</a:t>
            </a:r>
            <a:r>
              <a:rPr lang="en-US" altLang="en-US" dirty="0" smtClean="0"/>
              <a:t> keyword to a parameter declaration allows you to pass a variable to a method by reference</a:t>
            </a:r>
          </a:p>
          <a:p>
            <a:r>
              <a:rPr lang="en-US" altLang="en-US" dirty="0" smtClean="0"/>
              <a:t>The </a:t>
            </a:r>
            <a:r>
              <a:rPr lang="en-US" altLang="en-US" dirty="0" smtClean="0">
                <a:latin typeface="Consolas" panose="020B0609020204030204" pitchFamily="49" charset="0"/>
              </a:rPr>
              <a:t>ref</a:t>
            </a:r>
            <a:r>
              <a:rPr lang="en-US" altLang="en-US" dirty="0" smtClean="0"/>
              <a:t> keyword is used for variables that already have been initialized in the calling method.</a:t>
            </a:r>
          </a:p>
          <a:p>
            <a:r>
              <a:rPr lang="en-US" altLang="en-US" dirty="0" smtClean="0"/>
              <a:t>Preceding a parameter with keyword </a:t>
            </a:r>
            <a:r>
              <a:rPr lang="en-US" altLang="en-US" dirty="0" smtClean="0">
                <a:latin typeface="Consolas" panose="020B0609020204030204" pitchFamily="49" charset="0"/>
              </a:rPr>
              <a:t>out</a:t>
            </a:r>
            <a:r>
              <a:rPr lang="en-US" altLang="en-US" dirty="0" smtClean="0"/>
              <a:t> creates an output parameter.</a:t>
            </a:r>
          </a:p>
          <a:p>
            <a:r>
              <a:rPr lang="en-US" altLang="en-US" dirty="0" smtClean="0"/>
              <a:t>This indicates to the compiler that the argument will be passed by reference and that the called method will assign a value to it.</a:t>
            </a:r>
          </a:p>
          <a:p>
            <a:r>
              <a:rPr lang="en-US" altLang="en-US" dirty="0" smtClean="0"/>
              <a:t>A method can return multiple output parameters.</a:t>
            </a:r>
          </a:p>
        </p:txBody>
      </p:sp>
      <p:sp>
        <p:nvSpPr>
          <p:cNvPr id="168963" name="Rectangle 2"/>
          <p:cNvSpPr>
            <a:spLocks noGrp="1" noChangeArrowheads="1"/>
          </p:cNvSpPr>
          <p:nvPr>
            <p:ph type="title"/>
          </p:nvPr>
        </p:nvSpPr>
        <p:spPr/>
        <p:txBody>
          <a:bodyPr>
            <a:normAutofit/>
          </a:bodyPr>
          <a:lstStyle/>
          <a:p>
            <a:r>
              <a:rPr lang="en-US" dirty="0" smtClean="0"/>
              <a:t>7.18.1 </a:t>
            </a:r>
            <a:r>
              <a:rPr lang="en-US" dirty="0">
                <a:latin typeface="Consolas" panose="020B0609020204030204" pitchFamily="49" charset="0"/>
              </a:rPr>
              <a:t>ref</a:t>
            </a:r>
            <a:r>
              <a:rPr lang="en-US" dirty="0"/>
              <a:t> and </a:t>
            </a:r>
            <a:r>
              <a:rPr lang="en-US" dirty="0">
                <a:latin typeface="Consolas" panose="020B0609020204030204" pitchFamily="49" charset="0"/>
              </a:rPr>
              <a:t>out</a:t>
            </a:r>
            <a:r>
              <a:rPr lang="en-US" dirty="0"/>
              <a:t> </a:t>
            </a:r>
            <a:r>
              <a:rPr lang="en-US" dirty="0" smtClean="0"/>
              <a:t>Parameters</a:t>
            </a:r>
            <a:endParaRPr lang="en-US" dirty="0"/>
          </a:p>
        </p:txBody>
      </p:sp>
      <p:sp>
        <p:nvSpPr>
          <p:cNvPr id="121860"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838564181"/>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846263"/>
            <a:ext cx="12192000" cy="31638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824547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08125"/>
            <a:ext cx="12192000" cy="38417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1322340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435100"/>
            <a:ext cx="12192000" cy="39878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9826703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403225"/>
            <a:ext cx="12192000" cy="60515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8612776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a:t>
            </a:r>
            <a:r>
              <a:rPr lang="en-US" dirty="0"/>
              <a:t>app in </a:t>
            </a:r>
            <a:r>
              <a:rPr lang="en-US" dirty="0" smtClean="0"/>
              <a:t>Fig.7.20 </a:t>
            </a:r>
            <a:r>
              <a:rPr lang="en-US" dirty="0"/>
              <a:t>uses the </a:t>
            </a:r>
            <a:r>
              <a:rPr lang="en-US" dirty="0">
                <a:latin typeface="Consolas" panose="020B0609020204030204" pitchFamily="49" charset="0"/>
              </a:rPr>
              <a:t>ref</a:t>
            </a:r>
            <a:r>
              <a:rPr lang="en-US" dirty="0"/>
              <a:t> and </a:t>
            </a:r>
            <a:r>
              <a:rPr lang="en-US" dirty="0">
                <a:latin typeface="Consolas" panose="020B0609020204030204" pitchFamily="49" charset="0"/>
              </a:rPr>
              <a:t>out</a:t>
            </a:r>
            <a:r>
              <a:rPr lang="en-US" dirty="0"/>
              <a:t> keywords to manipulate integer values. </a:t>
            </a:r>
            <a:endParaRPr lang="en-US" dirty="0" smtClean="0"/>
          </a:p>
          <a:p>
            <a:r>
              <a:rPr lang="en-US" dirty="0" smtClean="0"/>
              <a:t>The </a:t>
            </a:r>
            <a:r>
              <a:rPr lang="en-US" dirty="0"/>
              <a:t>class contains three methods that calculate the square of an integer. </a:t>
            </a:r>
          </a:p>
          <a:p>
            <a:endParaRPr lang="en-US" dirty="0"/>
          </a:p>
        </p:txBody>
      </p:sp>
      <p:sp>
        <p:nvSpPr>
          <p:cNvPr id="3" name="Title 2"/>
          <p:cNvSpPr>
            <a:spLocks noGrp="1"/>
          </p:cNvSpPr>
          <p:nvPr>
            <p:ph type="title"/>
          </p:nvPr>
        </p:nvSpPr>
        <p:spPr/>
        <p:txBody>
          <a:bodyPr>
            <a:normAutofit fontScale="90000"/>
          </a:bodyPr>
          <a:lstStyle/>
          <a:p>
            <a:r>
              <a:rPr lang="en-US" dirty="0" smtClean="0"/>
              <a:t>7.18.2 </a:t>
            </a:r>
            <a:r>
              <a:rPr lang="en-US" dirty="0"/>
              <a:t>Demonstrating </a:t>
            </a:r>
            <a:r>
              <a:rPr lang="en-US" dirty="0">
                <a:latin typeface="Consolas" panose="020B0609020204030204" pitchFamily="49" charset="0"/>
              </a:rPr>
              <a:t>ref</a:t>
            </a:r>
            <a:r>
              <a:rPr lang="en-US" dirty="0"/>
              <a:t>, </a:t>
            </a:r>
            <a:r>
              <a:rPr lang="en-US" dirty="0">
                <a:latin typeface="Consolas" panose="020B0609020204030204" pitchFamily="49" charset="0"/>
              </a:rPr>
              <a:t>out</a:t>
            </a:r>
            <a:r>
              <a:rPr lang="en-US" dirty="0"/>
              <a:t> and Value </a:t>
            </a:r>
            <a:r>
              <a:rPr lang="en-US" dirty="0" smtClean="0"/>
              <a:t>Parameters</a:t>
            </a:r>
            <a:endParaRPr lang="en-US" dirty="0"/>
          </a:p>
        </p:txBody>
      </p:sp>
      <p:sp>
        <p:nvSpPr>
          <p:cNvPr id="4" name="Footer Placeholder 3"/>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87709989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431800" y="0"/>
            <a:ext cx="113284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46807948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7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030288" y="0"/>
            <a:ext cx="10131425"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82246530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8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317500"/>
            <a:ext cx="12192000" cy="62214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2979457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8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96988"/>
            <a:ext cx="12192000" cy="42624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0589288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Grp="1" noChangeArrowheads="1"/>
          </p:cNvSpPr>
          <p:nvPr>
            <p:ph idx="1"/>
          </p:nvPr>
        </p:nvSpPr>
        <p:spPr/>
        <p:txBody>
          <a:bodyPr/>
          <a:lstStyle/>
          <a:p>
            <a:r>
              <a:rPr lang="en-US" altLang="en-US" dirty="0" smtClean="0"/>
              <a:t>When you pass a variable to a method with a reference parameter, you must precede the argument with the same keyword (</a:t>
            </a:r>
            <a:r>
              <a:rPr lang="en-US" altLang="en-US" dirty="0" smtClean="0">
                <a:latin typeface="Consolas" panose="020B0609020204030204" pitchFamily="49" charset="0"/>
              </a:rPr>
              <a:t>ref </a:t>
            </a:r>
            <a:r>
              <a:rPr lang="en-US" altLang="en-US" dirty="0" smtClean="0"/>
              <a:t>or </a:t>
            </a:r>
            <a:r>
              <a:rPr lang="en-US" altLang="en-US" dirty="0" smtClean="0">
                <a:latin typeface="Consolas" panose="020B0609020204030204" pitchFamily="49" charset="0"/>
              </a:rPr>
              <a:t>out</a:t>
            </a:r>
            <a:r>
              <a:rPr lang="en-US" altLang="en-US" dirty="0" smtClean="0"/>
              <a:t>) that was used to declare the reference parameter.</a:t>
            </a:r>
          </a:p>
          <a:p>
            <a:endParaRPr lang="en-US" altLang="en-US" dirty="0"/>
          </a:p>
        </p:txBody>
      </p:sp>
      <p:sp>
        <p:nvSpPr>
          <p:cNvPr id="173059" name="Rectangle 2"/>
          <p:cNvSpPr>
            <a:spLocks noGrp="1" noChangeArrowheads="1"/>
          </p:cNvSpPr>
          <p:nvPr>
            <p:ph type="title"/>
          </p:nvPr>
        </p:nvSpPr>
        <p:spPr/>
        <p:txBody>
          <a:bodyPr>
            <a:normAutofit fontScale="90000"/>
          </a:bodyPr>
          <a:lstStyle/>
          <a:p>
            <a:r>
              <a:rPr lang="en-US" dirty="0"/>
              <a:t>7.18.2 Demonstrating </a:t>
            </a:r>
            <a:r>
              <a:rPr lang="en-US" dirty="0">
                <a:latin typeface="Consolas" panose="020B0609020204030204" pitchFamily="49" charset="0"/>
              </a:rPr>
              <a:t>ref</a:t>
            </a:r>
            <a:r>
              <a:rPr lang="en-US" dirty="0"/>
              <a:t>, </a:t>
            </a:r>
            <a:r>
              <a:rPr lang="en-US" dirty="0">
                <a:latin typeface="Consolas" panose="020B0609020204030204" pitchFamily="49" charset="0"/>
              </a:rPr>
              <a:t>out</a:t>
            </a:r>
            <a:r>
              <a:rPr lang="en-US" dirty="0"/>
              <a:t> and Value Parameters</a:t>
            </a:r>
          </a:p>
        </p:txBody>
      </p:sp>
      <p:sp>
        <p:nvSpPr>
          <p:cNvPr id="125956" name="Footer Placeholder 1"/>
          <p:cNvSpPr>
            <a:spLocks noGrp="1"/>
          </p:cNvSpPr>
          <p:nvPr>
            <p:ph type="ftr" sz="quarter" idx="11"/>
          </p:nvPr>
        </p:nvSpPr>
        <p:spPr/>
        <p:txBody>
          <a:bodyPr/>
          <a:lstStyle>
            <a:lvl1pPr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r>
              <a:rPr lang="en-US" altLang="en-US" dirty="0" smtClean="0"/>
              <a:t>© 2018 Pearson Education, Ltd. All Rights Reserved.</a:t>
            </a:r>
            <a:endParaRPr lang="en-US" altLang="en-US" dirty="0"/>
          </a:p>
        </p:txBody>
      </p:sp>
    </p:spTree>
    <p:extLst>
      <p:ext uri="{BB962C8B-B14F-4D97-AF65-F5344CB8AC3E}">
        <p14:creationId xmlns="" xmlns:p14="http://schemas.microsoft.com/office/powerpoint/2010/main" val="198897295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7_Page_8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27175"/>
            <a:ext cx="12192000" cy="38036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07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vcsharphtp6_05</Template>
  <TotalTime>157</TotalTime>
  <Words>6604</Words>
  <Application>Microsoft Office PowerPoint</Application>
  <PresentationFormat>Custom</PresentationFormat>
  <Paragraphs>591</Paragraphs>
  <Slides>160</Slides>
  <Notes>72</Notes>
  <HiddenSlides>0</HiddenSlides>
  <MMClips>0</MMClips>
  <ScaleCrop>false</ScaleCrop>
  <HeadingPairs>
    <vt:vector size="4" baseType="variant">
      <vt:variant>
        <vt:lpstr>Theme</vt:lpstr>
      </vt:variant>
      <vt:variant>
        <vt:i4>1</vt:i4>
      </vt:variant>
      <vt:variant>
        <vt:lpstr>Slide Titles</vt:lpstr>
      </vt:variant>
      <vt:variant>
        <vt:i4>160</vt:i4>
      </vt:variant>
    </vt:vector>
  </HeadingPairs>
  <TitlesOfParts>
    <vt:vector size="161" baseType="lpstr">
      <vt:lpstr>Concourse</vt:lpstr>
      <vt:lpstr>Methods: A Deeper Look</vt:lpstr>
      <vt:lpstr>Slide 2</vt:lpstr>
      <vt:lpstr>Slide 3</vt:lpstr>
      <vt:lpstr>Slide 4</vt:lpstr>
      <vt:lpstr>Slide 5</vt:lpstr>
      <vt:lpstr>Slide 6</vt:lpstr>
      <vt:lpstr>7.2  Packaging Code in C#  </vt:lpstr>
      <vt:lpstr>Slide 8</vt:lpstr>
      <vt:lpstr>7.2.1 Modularizing Programs</vt:lpstr>
      <vt:lpstr>Slide 10</vt:lpstr>
      <vt:lpstr>7.2.2 Calling Methods</vt:lpstr>
      <vt:lpstr>Slide 12</vt:lpstr>
      <vt:lpstr>7.3  static Methods, static Variables and Class Math </vt:lpstr>
      <vt:lpstr>7.3.1 Math Class Methods</vt:lpstr>
      <vt:lpstr>7.3.1 Math Class Methods</vt:lpstr>
      <vt:lpstr>Slide 16</vt:lpstr>
      <vt:lpstr>Slide 17</vt:lpstr>
      <vt:lpstr>7.3  static Methods, static Variables and Class Math (Cont.)</vt:lpstr>
      <vt:lpstr>Slide 19</vt:lpstr>
      <vt:lpstr>7.3.3 Why Is Main Declared static?</vt:lpstr>
      <vt:lpstr>7.3.4 Additional Comments about Main</vt:lpstr>
      <vt:lpstr>7.4  Methods with Multiple Parameters</vt:lpstr>
      <vt:lpstr>Slide 23</vt:lpstr>
      <vt:lpstr>Slide 24</vt:lpstr>
      <vt:lpstr>Slide 25</vt:lpstr>
      <vt:lpstr>7.4.1 Keyword static </vt:lpstr>
      <vt:lpstr>7.4.2 Method Maximum </vt:lpstr>
      <vt:lpstr>7.4  Methods with Multiple Parameters (Cont.)</vt:lpstr>
      <vt:lpstr>Slide 29</vt:lpstr>
      <vt:lpstr>7.4.3 Assembling strings with Concatenation</vt:lpstr>
      <vt:lpstr>7.4.3 Assembling strings with Concatenation</vt:lpstr>
      <vt:lpstr>7.4.3 Assembling strings with Concatenation</vt:lpstr>
      <vt:lpstr>7.4.4 Breaking Apart Large string Literals </vt:lpstr>
      <vt:lpstr>Slide 34</vt:lpstr>
      <vt:lpstr>Slide 35</vt:lpstr>
      <vt:lpstr>7.4.5 When to Declare Variables as Fields </vt:lpstr>
      <vt:lpstr>7.4.6 Implementing Method Maximum by Reusing Method Math.Max </vt:lpstr>
      <vt:lpstr>7.5  Notes on Using Methods </vt:lpstr>
      <vt:lpstr>7.5  Notes on Using Methods </vt:lpstr>
      <vt:lpstr>Slide 40</vt:lpstr>
      <vt:lpstr>Slide 41</vt:lpstr>
      <vt:lpstr>Slide 42</vt:lpstr>
      <vt:lpstr>7.5  Notes on Using Methods (cont.) </vt:lpstr>
      <vt:lpstr>Slide 44</vt:lpstr>
      <vt:lpstr>7.6  Argument Promotion and Casting </vt:lpstr>
      <vt:lpstr>7.6.1 Promotion Rules</vt:lpstr>
      <vt:lpstr>Slide 47</vt:lpstr>
      <vt:lpstr>7.6.2 Sometimes Explicit Casts Are Required </vt:lpstr>
      <vt:lpstr>Slide 49</vt:lpstr>
      <vt:lpstr>7.7  The .NET Framework Class Library </vt:lpstr>
      <vt:lpstr>7.7  The .NET Framework Class Library </vt:lpstr>
      <vt:lpstr>Slide 52</vt:lpstr>
      <vt:lpstr>7.7  The .NET Framework Class Library </vt:lpstr>
      <vt:lpstr>7.7  The .NET Framework Class Library </vt:lpstr>
      <vt:lpstr>Slide 55</vt:lpstr>
      <vt:lpstr>Slide 56</vt:lpstr>
      <vt:lpstr>Slide 57</vt:lpstr>
      <vt:lpstr>7.7  The .NET Framework Class Library </vt:lpstr>
      <vt:lpstr>Slide 59</vt:lpstr>
      <vt:lpstr>7.8  Case Study: Random-Number Generation </vt:lpstr>
      <vt:lpstr>7.8.1 Creating an Object of Type Random</vt:lpstr>
      <vt:lpstr>7.8.2 Generating a Random Integer</vt:lpstr>
      <vt:lpstr>7.8.3 Scaling the Random-Number Range </vt:lpstr>
      <vt:lpstr>7.8.4 Shifting Random-Number Range</vt:lpstr>
      <vt:lpstr>7.8.5 Combining Shifting and Scaling</vt:lpstr>
      <vt:lpstr>7.8.6 Rolling a Six-Sided Die</vt:lpstr>
      <vt:lpstr>Slide 67</vt:lpstr>
      <vt:lpstr>Slide 68</vt:lpstr>
      <vt:lpstr>7.8.6 Rolling a Six-Sided Die</vt:lpstr>
      <vt:lpstr>Slide 70</vt:lpstr>
      <vt:lpstr>Slide 71</vt:lpstr>
      <vt:lpstr>Slide 72</vt:lpstr>
      <vt:lpstr>Slide 73</vt:lpstr>
      <vt:lpstr>7.8.7 Scaling and Shifting Random Numbers</vt:lpstr>
      <vt:lpstr>7.8.7 Scaling and Shifting Random Numbers</vt:lpstr>
      <vt:lpstr>7.8.8 Repeatability for Testing and Debugging  </vt:lpstr>
      <vt:lpstr>7.9  Case Study: A Game of Chance; Introducing Enumerations</vt:lpstr>
      <vt:lpstr>Slide 78</vt:lpstr>
      <vt:lpstr>Slide 79</vt:lpstr>
      <vt:lpstr>Slide 80</vt:lpstr>
      <vt:lpstr>Slide 81</vt:lpstr>
      <vt:lpstr>Slide 82</vt:lpstr>
      <vt:lpstr>Slide 83</vt:lpstr>
      <vt:lpstr>Slide 84</vt:lpstr>
      <vt:lpstr>Slide 85</vt:lpstr>
      <vt:lpstr>7.9.1  Case Study: A Game of Chance; Introducing Enumerations (Cont.) </vt:lpstr>
      <vt:lpstr>7.9  Case Study: A Game of Chance; Introducing Enumerations (Cont.) </vt:lpstr>
      <vt:lpstr>Slide 88</vt:lpstr>
      <vt:lpstr>7.9  Case Study: A Game of Chance; Introducing Enumerations (Cont.) </vt:lpstr>
      <vt:lpstr>7.10  Scope of Declarations </vt:lpstr>
      <vt:lpstr>7.10  Scope of Declarations </vt:lpstr>
      <vt:lpstr>Slide 92</vt:lpstr>
      <vt:lpstr>Slide 93</vt:lpstr>
      <vt:lpstr>Slide 94</vt:lpstr>
      <vt:lpstr>Slide 95</vt:lpstr>
      <vt:lpstr>Slide 96</vt:lpstr>
      <vt:lpstr>7.11 Method-Call Stack and Activation Records</vt:lpstr>
      <vt:lpstr>7.11.1 Method-Call Stack </vt:lpstr>
      <vt:lpstr>7.11.2 Stack Frames</vt:lpstr>
      <vt:lpstr>7.11.2 Stack Frames</vt:lpstr>
      <vt:lpstr>7.11.2 Stack Frames</vt:lpstr>
      <vt:lpstr>7.11.3 Local Variables and Stack Frames</vt:lpstr>
      <vt:lpstr>7.11.4 Stack Overflow</vt:lpstr>
      <vt:lpstr>7.11.5 Method-Call Stack in Action</vt:lpstr>
      <vt:lpstr>Slide 105</vt:lpstr>
      <vt:lpstr>Slide 106</vt:lpstr>
      <vt:lpstr>Slide 107</vt:lpstr>
      <vt:lpstr>Slide 108</vt:lpstr>
      <vt:lpstr>7.12  Method Overloading </vt:lpstr>
      <vt:lpstr>7.12.1 Declaring Overloaded Methods</vt:lpstr>
      <vt:lpstr>Slide 111</vt:lpstr>
      <vt:lpstr>Slide 112</vt:lpstr>
      <vt:lpstr>7.12.2 Distinguishing Between Overloaded Methods</vt:lpstr>
      <vt:lpstr>7.12.3 Return Types of Overloaded Methods</vt:lpstr>
      <vt:lpstr>Slide 115</vt:lpstr>
      <vt:lpstr>7.13 Optional Parameters</vt:lpstr>
      <vt:lpstr>Slide 117</vt:lpstr>
      <vt:lpstr>7.13 Optional Parameters (Cont.)</vt:lpstr>
      <vt:lpstr>7.13 Optional Parameters (Cont.)</vt:lpstr>
      <vt:lpstr>7.13 Optional Parameters (Cont.)</vt:lpstr>
      <vt:lpstr>Slide 121</vt:lpstr>
      <vt:lpstr>Slide 122</vt:lpstr>
      <vt:lpstr>7.14 Named Parameters</vt:lpstr>
      <vt:lpstr>7.14 Named Parameters</vt:lpstr>
      <vt:lpstr>7.15 C# 6 Expression Bodied Methods</vt:lpstr>
      <vt:lpstr>7.15 C# 6 Expression Bodied Methods</vt:lpstr>
      <vt:lpstr>7.15 C# 6 Expression Bodied Methods</vt:lpstr>
      <vt:lpstr>7.16  Recursion  </vt:lpstr>
      <vt:lpstr>7.16.2  Recursive Factorial Calculations</vt:lpstr>
      <vt:lpstr>Slide 130</vt:lpstr>
      <vt:lpstr>7.16.2  Recursive Factorial Calculations</vt:lpstr>
      <vt:lpstr>Slide 132</vt:lpstr>
      <vt:lpstr>Slide 133</vt:lpstr>
      <vt:lpstr>Slide 134</vt:lpstr>
      <vt:lpstr>7.16  Recursion (Cont.)  </vt:lpstr>
      <vt:lpstr>Slide 136</vt:lpstr>
      <vt:lpstr>7.17 Value Types vs. Reference Types</vt:lpstr>
      <vt:lpstr>Slide 138</vt:lpstr>
      <vt:lpstr>7.17 Value Types vs. Reference Types</vt:lpstr>
      <vt:lpstr>7.17 Value Types vs. Reference Types</vt:lpstr>
      <vt:lpstr>Slide 141</vt:lpstr>
      <vt:lpstr>Slide 142</vt:lpstr>
      <vt:lpstr>7.18  Passing Arguments: Pass-by-Value vs. Pass-by-Reference </vt:lpstr>
      <vt:lpstr>7.18  Passing Arguments: Pass-by-Value vs. Pass-by-Reference (Cont.) </vt:lpstr>
      <vt:lpstr>7.18  Passing Arguments: Pass-by-Value vs. Pass-by-Reference (Cont.) </vt:lpstr>
      <vt:lpstr>Slide 146</vt:lpstr>
      <vt:lpstr>Slide 147</vt:lpstr>
      <vt:lpstr>Slide 148</vt:lpstr>
      <vt:lpstr>7.18.1 ref and out Parameters</vt:lpstr>
      <vt:lpstr>Slide 150</vt:lpstr>
      <vt:lpstr>Slide 151</vt:lpstr>
      <vt:lpstr>Slide 152</vt:lpstr>
      <vt:lpstr>Slide 153</vt:lpstr>
      <vt:lpstr>7.18.2 Demonstrating ref, out and Value Parameters</vt:lpstr>
      <vt:lpstr>Slide 155</vt:lpstr>
      <vt:lpstr>Slide 156</vt:lpstr>
      <vt:lpstr>Slide 157</vt:lpstr>
      <vt:lpstr>Slide 158</vt:lpstr>
      <vt:lpstr>7.18.2 Demonstrating ref, out and Value Parameters</vt:lpstr>
      <vt:lpstr>Slide 160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Deitel</dc:creator>
  <cp:lastModifiedBy>admin</cp:lastModifiedBy>
  <cp:revision>24</cp:revision>
  <dcterms:created xsi:type="dcterms:W3CDTF">2016-07-22T20:24:12Z</dcterms:created>
  <dcterms:modified xsi:type="dcterms:W3CDTF">2017-06-07T10:12:47Z</dcterms:modified>
</cp:coreProperties>
</file>