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sldIdLst>
    <p:sldId id="322" r:id="rId2"/>
    <p:sldId id="258" r:id="rId3"/>
    <p:sldId id="323" r:id="rId4"/>
    <p:sldId id="263" r:id="rId5"/>
    <p:sldId id="324" r:id="rId6"/>
    <p:sldId id="265" r:id="rId7"/>
    <p:sldId id="268" r:id="rId8"/>
    <p:sldId id="326" r:id="rId9"/>
    <p:sldId id="269" r:id="rId10"/>
    <p:sldId id="327" r:id="rId11"/>
    <p:sldId id="273" r:id="rId12"/>
    <p:sldId id="356" r:id="rId13"/>
    <p:sldId id="276" r:id="rId14"/>
    <p:sldId id="332" r:id="rId15"/>
    <p:sldId id="277" r:id="rId16"/>
    <p:sldId id="278" r:id="rId17"/>
    <p:sldId id="279" r:id="rId18"/>
    <p:sldId id="334" r:id="rId19"/>
    <p:sldId id="357" r:id="rId20"/>
    <p:sldId id="335" r:id="rId21"/>
    <p:sldId id="283" r:id="rId22"/>
    <p:sldId id="284" r:id="rId23"/>
    <p:sldId id="337" r:id="rId24"/>
    <p:sldId id="359" r:id="rId25"/>
    <p:sldId id="285" r:id="rId26"/>
    <p:sldId id="286" r:id="rId27"/>
    <p:sldId id="287" r:id="rId28"/>
    <p:sldId id="288" r:id="rId29"/>
    <p:sldId id="289" r:id="rId30"/>
    <p:sldId id="290" r:id="rId31"/>
    <p:sldId id="292" r:id="rId32"/>
    <p:sldId id="341" r:id="rId33"/>
    <p:sldId id="297" r:id="rId34"/>
    <p:sldId id="298" r:id="rId35"/>
    <p:sldId id="361" r:id="rId36"/>
    <p:sldId id="301" r:id="rId37"/>
    <p:sldId id="302" r:id="rId38"/>
    <p:sldId id="343" r:id="rId39"/>
    <p:sldId id="362" r:id="rId40"/>
    <p:sldId id="303" r:id="rId41"/>
    <p:sldId id="304" r:id="rId42"/>
    <p:sldId id="346" r:id="rId43"/>
    <p:sldId id="348" r:id="rId44"/>
    <p:sldId id="307" r:id="rId45"/>
    <p:sldId id="349" r:id="rId46"/>
    <p:sldId id="308" r:id="rId47"/>
    <p:sldId id="363" r:id="rId48"/>
    <p:sldId id="309" r:id="rId49"/>
    <p:sldId id="311" r:id="rId50"/>
    <p:sldId id="312" r:id="rId51"/>
    <p:sldId id="313" r:id="rId52"/>
    <p:sldId id="364" r:id="rId53"/>
    <p:sldId id="314" r:id="rId54"/>
    <p:sldId id="365" r:id="rId5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846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D26BF-DD22-4C3C-ACC0-FD1132079A9D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BC7B8-38C5-4E1E-9F4E-718C88FCCD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2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76B6E-7392-4AAB-B74D-020DDD275D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7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C1B94B1-EAB7-416F-AEBC-91967779F39D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66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EA7073F-50B1-4CE2-AEC7-645EAC9D2FF2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296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39BA537-09AE-43C2-AFBA-08FAAE97968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68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7F71BDE-23AB-4185-BAD1-9FED87193D4D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857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DE6D11A-832B-4FB7-8869-AF1F07BB415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458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84A3040-CF7C-4C35-8338-49879D12F3DD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1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E45128C-B75B-41FA-8C96-90D7305FBF9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5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82C2902-E435-484E-A112-978ED5DAF1D3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027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325DBC-B53A-4315-AD91-DB168315B67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227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325DBC-B53A-4315-AD91-DB168315B67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95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6163F21-BFD3-482B-B0F3-FF9691F2E99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08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6163F21-BFD3-482B-B0F3-FF9691F2E99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05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9AEDEF2-E3A9-43E9-B476-3C82DF22C8C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926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9AEDEF2-E3A9-43E9-B476-3C82DF22C8C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481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F39D1F7-F56A-439C-B5C8-76F772133D16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003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93C19AE-B606-48A7-A1D0-815B80A9481D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464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5F88E74-9888-4A9B-91CF-E0A4ACD8A2D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200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5F88E74-9888-4A9B-91CF-E0A4ACD8A2D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47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4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5F88E74-9888-4A9B-91CF-E0A4ACD8A2D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4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fld id="{2336F114-F2D7-4F61-AD99-E57A33B46394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3657600" y="6408739"/>
            <a:ext cx="5317067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5541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§"/>
              <a:defRPr/>
            </a:lvl2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8F959B0E-5D17-4273-9FBE-1F102BF03DA7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0" y="6408739"/>
            <a:ext cx="3488267" cy="365125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2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4ECB62E9-F607-4336-9FC2-5AE2AD30294E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63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1B6C4115-0466-4E21-A001-11488B6D6CF1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30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E88C57D1-6448-4E0B-9CBD-73E2AD7C917A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1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D0EDEE30-1A3E-49EE-82EC-DB3CD0172E3E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8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B2FF22-8026-48C3-803A-A4F5982BB67B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0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1EC4C446-E1DD-48EC-88CF-3336D9F7D05A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1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fld id="{0ACB25EB-6B60-4F9C-88F6-18B774473FC1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13EC16-829A-46C6-A1F4-0602484FC14D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81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D36E3F-866C-414C-BA7F-9425A0219B17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71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488296" y="6408739"/>
            <a:ext cx="704426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21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95400"/>
            <a:ext cx="5232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0000" y="1295400"/>
            <a:ext cx="5232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415C408-246D-4040-B14F-DC127688BA1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077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fld id="{902DB56A-70A5-4AA4-8829-6DCF7D892B5A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283200" y="6408739"/>
            <a:ext cx="369146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r>
              <a:rPr lang="en-US" dirty="0"/>
              <a:t>© 2018 Pearson Education, Ltd. All Rights Reserved.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ambria" panose="02040503050406030204" pitchFamily="18" charset="0"/>
              </a:defRPr>
            </a:lvl1pPr>
          </a:lstStyle>
          <a:p>
            <a:fld id="{D6C57F3C-FE4E-4E6A-A9C2-02C97DF90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2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Control Statements: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6 of Visual C# How to Program, 6/e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6839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588"/>
            <a:ext cx="12192000" cy="63452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0718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877540" y="1522414"/>
            <a:ext cx="10525566" cy="3395801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Counter-controlled iteration requires</a:t>
            </a:r>
          </a:p>
          <a:p>
            <a:pPr lvl="1" eaLnBrk="1" hangingPunct="1"/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control variable</a:t>
            </a:r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 (or loop counter)</a:t>
            </a:r>
          </a:p>
          <a:p>
            <a:pPr lvl="1" eaLnBrk="1" hangingPunct="1"/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initial value</a:t>
            </a:r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 of the control variable</a:t>
            </a:r>
          </a:p>
          <a:p>
            <a:pPr lvl="1" eaLnBrk="1" hangingPunct="1"/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increment</a:t>
            </a:r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 (or 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decrement</a:t>
            </a:r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) by which the control variable</a:t>
            </a:r>
            <a:b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is modified each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iteration of the loop</a:t>
            </a:r>
          </a:p>
          <a:p>
            <a:pPr lvl="1" eaLnBrk="1" hangingPunct="1"/>
            <a:r>
              <a:rPr lang="en-US" altLang="en-US" dirty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loop-continuation condition</a:t>
            </a:r>
            <a:r>
              <a:rPr lang="en-US" altLang="en-US" dirty="0">
                <a:ea typeface="MS Mincho" pitchFamily="49" charset="-128"/>
                <a:cs typeface="Calibri" panose="020F0502020204030204" pitchFamily="34" charset="0"/>
              </a:rPr>
              <a:t> </a:t>
            </a:r>
          </a:p>
          <a:p>
            <a:pPr eaLnBrk="1" hangingPunct="1"/>
            <a:r>
              <a:rPr lang="en-US" altLang="en-US" sz="2800" dirty="0"/>
              <a:t>Fig. 6.1 uses a loop to display the numbers from 1 through 10.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en-US" altLang="en-US" dirty="0">
              <a:ea typeface="MS Mincho" pitchFamily="49" charset="-128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1318" y="438151"/>
            <a:ext cx="10547948" cy="10207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6.2  Essentials of Counter-Controlled Iteration</a:t>
            </a:r>
          </a:p>
        </p:txBody>
      </p:sp>
      <p:sp>
        <p:nvSpPr>
          <p:cNvPr id="1434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15244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13" y="0"/>
            <a:ext cx="101885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685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8763" indent="-258763" eaLnBrk="1" fontAlgn="auto" hangingPunct="1">
              <a:spcAft>
                <a:spcPct val="20000"/>
              </a:spcAft>
              <a:buFont typeface="Wingdings 3"/>
              <a:buChar char=""/>
              <a:defRPr/>
            </a:pPr>
            <a:r>
              <a:rPr lang="en-US" sz="2800" dirty="0"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The </a:t>
            </a:r>
            <a:r>
              <a:rPr lang="en-US" sz="28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itchFamily="18" charset="0"/>
                <a:cs typeface="Calibri" panose="020F0502020204030204" pitchFamily="34" charset="0"/>
              </a:rPr>
              <a:t>for</a:t>
            </a:r>
            <a:r>
              <a:rPr lang="en-US" sz="2800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iteration</a:t>
            </a:r>
            <a:r>
              <a:rPr lang="en-US" sz="2800" dirty="0"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statement</a:t>
            </a:r>
            <a:r>
              <a:rPr lang="en-US" sz="2800" dirty="0"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specifies the elements of counter-controlled-iteration in a single line of code.</a:t>
            </a:r>
          </a:p>
          <a:p>
            <a:pPr marL="258763" indent="-258763" eaLnBrk="1" fontAlgn="auto" hangingPunct="1">
              <a:spcAft>
                <a:spcPct val="20000"/>
              </a:spcAft>
              <a:buFont typeface="Wingdings 3"/>
              <a:buChar char=""/>
              <a:defRPr/>
            </a:pPr>
            <a:r>
              <a:rPr lang="en-US" sz="2800" dirty="0">
                <a:ea typeface="Times New Roman" pitchFamily="18" charset="0"/>
                <a:cs typeface="Calibri" panose="020F0502020204030204" pitchFamily="34" charset="0"/>
              </a:rPr>
              <a:t>Figure 6.2 reimplements the app using the </a:t>
            </a:r>
            <a:r>
              <a:rPr lang="en-US" sz="2800" dirty="0"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for</a:t>
            </a:r>
            <a:r>
              <a:rPr lang="en-US" sz="2800" dirty="0">
                <a:ea typeface="Times New Roman" pitchFamily="18" charset="0"/>
                <a:cs typeface="Calibri" panose="020F0502020204030204" pitchFamily="34" charset="0"/>
              </a:rPr>
              <a:t> statement.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78397"/>
            <a:ext cx="8229600" cy="53860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6.3  </a:t>
            </a:r>
            <a:r>
              <a:rPr lang="en-US" dirty="0">
                <a:latin typeface="Consolas" panose="020B0609020204030204" pitchFamily="49" charset="0"/>
              </a:rPr>
              <a:t>for</a:t>
            </a:r>
            <a:r>
              <a:rPr lang="en-US" dirty="0"/>
              <a:t> Iteration Statement </a:t>
            </a:r>
          </a:p>
        </p:txBody>
      </p:sp>
      <p:sp>
        <p:nvSpPr>
          <p:cNvPr id="1946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21779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0"/>
            <a:ext cx="105584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7583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12192000" cy="4697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1489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63388" y="1250951"/>
            <a:ext cx="10632141" cy="4072910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If the </a:t>
            </a:r>
            <a:r>
              <a:rPr lang="en-US" altLang="en-US" sz="3600" i="1" dirty="0">
                <a:ea typeface="Times New Roman" panose="02020603050405020304" pitchFamily="18" charset="0"/>
                <a:cs typeface="Calibri" panose="020F0502020204030204" pitchFamily="34" charset="0"/>
              </a:rPr>
              <a:t>initialization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expression declares the control variable, the control variable will not exist outside the </a:t>
            </a:r>
            <a:r>
              <a:rPr lang="en-US" altLang="en-US" sz="36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for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statement.</a:t>
            </a:r>
          </a:p>
          <a:p>
            <a:pPr eaLnBrk="1" hangingPunct="1"/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This restriction is known as the variable</a:t>
            </a:r>
            <a:r>
              <a:rPr lang="en-US" alt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s </a:t>
            </a:r>
            <a:r>
              <a:rPr lang="en-US" altLang="en-US" sz="36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scope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eaLnBrk="1" hangingPunct="1"/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Similarly, a local variable can be used only in the method that declares the variable and only from the point of declaration.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63388" y="358775"/>
            <a:ext cx="9450575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6.3  </a:t>
            </a:r>
            <a:r>
              <a:rPr lang="en-US" dirty="0">
                <a:latin typeface="Consolas" panose="020B0609020204030204" pitchFamily="49" charset="0"/>
              </a:rPr>
              <a:t>for</a:t>
            </a:r>
            <a:r>
              <a:rPr lang="en-US" dirty="0"/>
              <a:t> Iteration Statement (Cont.)</a:t>
            </a:r>
          </a:p>
        </p:txBody>
      </p:sp>
      <p:sp>
        <p:nvSpPr>
          <p:cNvPr id="2458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29697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8450"/>
            <a:ext cx="12192000" cy="371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56388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806824" y="1250950"/>
            <a:ext cx="10524564" cy="3347070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600" dirty="0"/>
              <a:t>All three expressions in a </a:t>
            </a:r>
            <a:r>
              <a:rPr lang="en-US" altLang="en-US" sz="3600" dirty="0">
                <a:latin typeface="Consolas" panose="020B0609020204030204" pitchFamily="49" charset="0"/>
              </a:rPr>
              <a:t>for</a:t>
            </a:r>
            <a:r>
              <a:rPr lang="en-US" altLang="en-US" sz="3600" dirty="0"/>
              <a:t> header are optional.</a:t>
            </a:r>
          </a:p>
          <a:p>
            <a:pPr lvl="1" eaLnBrk="1" hangingPunct="1"/>
            <a:r>
              <a:rPr lang="en-US" altLang="en-US" sz="2800" dirty="0"/>
              <a:t>Omitting the </a:t>
            </a:r>
            <a:r>
              <a:rPr lang="en-US" altLang="en-US" sz="2800" i="1" dirty="0" err="1"/>
              <a:t>loopContinuationCondition</a:t>
            </a:r>
            <a:r>
              <a:rPr lang="en-US" altLang="en-US" sz="2800" dirty="0"/>
              <a:t> creates an infinite loop.</a:t>
            </a:r>
          </a:p>
          <a:p>
            <a:pPr lvl="1" eaLnBrk="1" hangingPunct="1"/>
            <a:r>
              <a:rPr lang="en-US" altLang="en-US" sz="2800" dirty="0"/>
              <a:t>You can omit the </a:t>
            </a:r>
            <a:r>
              <a:rPr lang="en-US" altLang="en-US" sz="2800" i="1" dirty="0"/>
              <a:t>initialization</a:t>
            </a:r>
            <a:r>
              <a:rPr lang="en-US" altLang="en-US" sz="2800" dirty="0"/>
              <a:t> expression if the control variable is initialized before the loop.</a:t>
            </a:r>
          </a:p>
          <a:p>
            <a:pPr lvl="1" eaLnBrk="1" hangingPunct="1"/>
            <a:r>
              <a:rPr lang="en-US" altLang="en-US" sz="2800" dirty="0"/>
              <a:t>You can omit the </a:t>
            </a:r>
            <a:r>
              <a:rPr lang="en-US" altLang="en-US" sz="2800" i="1" dirty="0"/>
              <a:t>increment</a:t>
            </a:r>
            <a:r>
              <a:rPr lang="en-US" altLang="en-US" sz="2800" dirty="0"/>
              <a:t> expression if the app calculates the increment with statements in the loop’s body or if no increment is needed.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806824" y="358775"/>
            <a:ext cx="9303964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6.3  </a:t>
            </a:r>
            <a:r>
              <a:rPr lang="en-US" dirty="0">
                <a:latin typeface="Consolas" panose="020B0609020204030204" pitchFamily="49" charset="0"/>
              </a:rPr>
              <a:t>for</a:t>
            </a:r>
            <a:r>
              <a:rPr lang="en-US" dirty="0"/>
              <a:t> Iteration Statement (Cont.)</a:t>
            </a:r>
          </a:p>
        </p:txBody>
      </p:sp>
      <p:sp>
        <p:nvSpPr>
          <p:cNvPr id="2662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7193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8" y="0"/>
            <a:ext cx="118951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697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699248" y="1752601"/>
            <a:ext cx="10703858" cy="923330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The app in Fig. 6.5 uses a </a:t>
            </a:r>
            <a:r>
              <a:rPr lang="en-US" altLang="en-US" dirty="0">
                <a:latin typeface="Consolas" panose="020B0609020204030204" pitchFamily="49" charset="0"/>
              </a:rPr>
              <a:t>for</a:t>
            </a:r>
            <a:r>
              <a:rPr lang="en-US" altLang="en-US" dirty="0"/>
              <a:t> statement to sum the even integers from 2 to 20 and store the result in an </a:t>
            </a:r>
            <a:r>
              <a:rPr lang="en-US" altLang="en-US" dirty="0" err="1">
                <a:latin typeface="Consolas" panose="020B0609020204030204" pitchFamily="49" charset="0"/>
              </a:rPr>
              <a:t>int</a:t>
            </a:r>
            <a:r>
              <a:rPr lang="en-US" altLang="en-US" dirty="0"/>
              <a:t> variable called </a:t>
            </a:r>
            <a:r>
              <a:rPr lang="en-US" altLang="en-US" dirty="0">
                <a:latin typeface="Consolas" panose="020B0609020204030204" pitchFamily="49" charset="0"/>
              </a:rPr>
              <a:t>total</a:t>
            </a:r>
            <a:r>
              <a:rPr lang="en-US" altLang="en-US" dirty="0"/>
              <a:t>.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699247" y="360363"/>
            <a:ext cx="10883153" cy="1020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6.5 App: Summing Even Integers</a:t>
            </a:r>
          </a:p>
        </p:txBody>
      </p:sp>
      <p:sp>
        <p:nvSpPr>
          <p:cNvPr id="3379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93302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13" y="0"/>
            <a:ext cx="101885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03408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idx="1"/>
          </p:nvPr>
        </p:nvSpPr>
        <p:spPr>
          <a:xfrm>
            <a:off x="699247" y="1509713"/>
            <a:ext cx="10721787" cy="4185761"/>
          </a:xfrm>
        </p:spPr>
        <p:txBody>
          <a:bodyPr wrap="square">
            <a:spAutoFit/>
          </a:bodyPr>
          <a:lstStyle/>
          <a:p>
            <a:pPr marL="342900" indent="-342900" eaLnBrk="1" hangingPunct="1">
              <a:tabLst>
                <a:tab pos="225425" algn="l"/>
                <a:tab pos="688975" algn="l"/>
              </a:tabLst>
              <a:defRPr/>
            </a:pPr>
            <a:r>
              <a:rPr lang="en-US" sz="2800" dirty="0">
                <a:ea typeface="Times New Roman" pitchFamily="18" charset="0"/>
                <a:cs typeface="AGaramond" pitchFamily="50" charset="0"/>
              </a:rPr>
              <a:t>A person invests $1,000 in a savings account yielding 5% interest, compounded yearly. Calculate and display the amount of money in the account at the end of each year for 10 years.</a:t>
            </a:r>
          </a:p>
          <a:p>
            <a:pPr marL="0" indent="0" eaLnBrk="1" hangingPunct="1">
              <a:buNone/>
              <a:tabLst>
                <a:tab pos="225425" algn="l"/>
                <a:tab pos="688975" algn="l"/>
              </a:tabLst>
              <a:defRPr/>
            </a:pPr>
            <a:r>
              <a:rPr lang="en-US" sz="2800" b="1" i="1" dirty="0">
                <a:latin typeface="Consolas" panose="020B0609020204030204" pitchFamily="49" charset="0"/>
                <a:ea typeface="Times New Roman" pitchFamily="18" charset="0"/>
                <a:cs typeface="AGaramond" pitchFamily="50" charset="0"/>
              </a:rPr>
              <a:t>		</a:t>
            </a:r>
            <a:r>
              <a:rPr lang="en-US" sz="2400" i="1" dirty="0">
                <a:ea typeface="Times New Roman" pitchFamily="18" charset="0"/>
                <a:cs typeface="AGaramond" pitchFamily="50" charset="0"/>
              </a:rPr>
              <a:t>a = p (1 + r )</a:t>
            </a:r>
            <a:r>
              <a:rPr lang="en-US" sz="2400" i="1" baseline="30000" dirty="0">
                <a:ea typeface="Times New Roman" pitchFamily="18" charset="0"/>
                <a:cs typeface="AGaramond" pitchFamily="50" charset="0"/>
              </a:rPr>
              <a:t>n</a:t>
            </a:r>
            <a:endParaRPr lang="en-US" sz="2400" i="1" dirty="0">
              <a:ea typeface="Times New Roman" pitchFamily="18" charset="0"/>
              <a:cs typeface="AGaramond" pitchFamily="50" charset="0"/>
            </a:endParaRPr>
          </a:p>
          <a:p>
            <a:pPr marL="0" indent="0" eaLnBrk="1" hangingPunct="1">
              <a:buNone/>
              <a:tabLst>
                <a:tab pos="225425" algn="l"/>
                <a:tab pos="688975" algn="l"/>
              </a:tabLst>
              <a:defRPr/>
            </a:pPr>
            <a:r>
              <a:rPr lang="en-US" sz="2400" i="1" dirty="0">
                <a:ea typeface="Times New Roman" pitchFamily="18" charset="0"/>
                <a:cs typeface="AGaramond" pitchFamily="50" charset="0"/>
              </a:rPr>
              <a:t>		p</a:t>
            </a:r>
            <a:r>
              <a:rPr lang="en-US" sz="2400" dirty="0">
                <a:ea typeface="Times New Roman" pitchFamily="18" charset="0"/>
                <a:cs typeface="AGaramond" pitchFamily="50" charset="0"/>
              </a:rPr>
              <a:t> is the original amount invested (i.e., the principal)</a:t>
            </a:r>
            <a:br>
              <a:rPr lang="en-US" sz="2400" dirty="0">
                <a:ea typeface="Times New Roman" pitchFamily="18" charset="0"/>
                <a:cs typeface="AGaramond" pitchFamily="50" charset="0"/>
              </a:rPr>
            </a:br>
            <a:r>
              <a:rPr lang="en-US" sz="2400" i="1" dirty="0">
                <a:ea typeface="Times New Roman" pitchFamily="18" charset="0"/>
                <a:cs typeface="AGaramond" pitchFamily="50" charset="0"/>
              </a:rPr>
              <a:t>		r</a:t>
            </a:r>
            <a:r>
              <a:rPr lang="en-US" sz="2400" dirty="0">
                <a:ea typeface="Times New Roman" pitchFamily="18" charset="0"/>
                <a:cs typeface="AGaramond" pitchFamily="50" charset="0"/>
              </a:rPr>
              <a:t> is the annual interest rate (use 0.05 for 5%)</a:t>
            </a:r>
            <a:br>
              <a:rPr lang="en-US" sz="2400" dirty="0">
                <a:ea typeface="Times New Roman" pitchFamily="18" charset="0"/>
                <a:cs typeface="AGaramond" pitchFamily="50" charset="0"/>
              </a:rPr>
            </a:br>
            <a:r>
              <a:rPr lang="en-US" sz="2400" i="1" dirty="0">
                <a:ea typeface="Times New Roman" pitchFamily="18" charset="0"/>
                <a:cs typeface="AGaramond" pitchFamily="50" charset="0"/>
              </a:rPr>
              <a:t>		n</a:t>
            </a:r>
            <a:r>
              <a:rPr lang="en-US" sz="2400" dirty="0">
                <a:ea typeface="Times New Roman" pitchFamily="18" charset="0"/>
                <a:cs typeface="AGaramond" pitchFamily="50" charset="0"/>
              </a:rPr>
              <a:t> is the number of years</a:t>
            </a:r>
            <a:br>
              <a:rPr lang="en-US" sz="2400" dirty="0">
                <a:ea typeface="Times New Roman" pitchFamily="18" charset="0"/>
                <a:cs typeface="AGaramond" pitchFamily="50" charset="0"/>
              </a:rPr>
            </a:br>
            <a:r>
              <a:rPr lang="en-US" sz="2400" i="1" dirty="0">
                <a:ea typeface="Times New Roman" pitchFamily="18" charset="0"/>
                <a:cs typeface="AGaramond" pitchFamily="50" charset="0"/>
              </a:rPr>
              <a:t>		a</a:t>
            </a:r>
            <a:r>
              <a:rPr lang="en-US" sz="2400" dirty="0">
                <a:ea typeface="Times New Roman" pitchFamily="18" charset="0"/>
                <a:cs typeface="AGaramond" pitchFamily="50" charset="0"/>
              </a:rPr>
              <a:t> is the amount on deposit at the end of the </a:t>
            </a:r>
            <a:r>
              <a:rPr lang="en-US" sz="2400" i="1" dirty="0">
                <a:ea typeface="Times New Roman" pitchFamily="18" charset="0"/>
                <a:cs typeface="AGaramond" pitchFamily="50" charset="0"/>
              </a:rPr>
              <a:t>n</a:t>
            </a:r>
            <a:r>
              <a:rPr lang="en-US" sz="2400" dirty="0">
                <a:ea typeface="Times New Roman" pitchFamily="18" charset="0"/>
                <a:cs typeface="AGaramond" pitchFamily="50" charset="0"/>
              </a:rPr>
              <a:t>th year.</a:t>
            </a:r>
          </a:p>
          <a:p>
            <a:pPr marL="0" indent="0" eaLnBrk="1" hangingPunct="1">
              <a:buNone/>
              <a:tabLst>
                <a:tab pos="225425" algn="l"/>
                <a:tab pos="688975" algn="l"/>
              </a:tabLst>
              <a:defRPr/>
            </a:pPr>
            <a:r>
              <a:rPr lang="en-US" sz="2400" dirty="0">
                <a:ea typeface="Times New Roman" pitchFamily="18" charset="0"/>
                <a:cs typeface="AGaramond" pitchFamily="50" charset="0"/>
              </a:rPr>
              <a:t>Fig. 6.6 uses a loop that performs the calculation for each of the 10 years the money remains on deposit.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title"/>
          </p:nvPr>
        </p:nvSpPr>
        <p:spPr>
          <a:xfrm>
            <a:off x="699247" y="360363"/>
            <a:ext cx="10721788" cy="1020762"/>
          </a:xfrm>
        </p:spPr>
        <p:txBody>
          <a:bodyPr>
            <a:normAutofit/>
          </a:bodyPr>
          <a:lstStyle/>
          <a:p>
            <a:r>
              <a:rPr lang="en-US" dirty="0"/>
              <a:t>6.6 App: Compound-Interest Calculations</a:t>
            </a:r>
          </a:p>
        </p:txBody>
      </p:sp>
      <p:sp>
        <p:nvSpPr>
          <p:cNvPr id="3789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3812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963"/>
            <a:ext cx="12192000" cy="593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27713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4063"/>
            <a:ext cx="12192000" cy="53482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58988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588"/>
            <a:ext cx="12192000" cy="50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46541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842685" y="1384300"/>
            <a:ext cx="10470776" cy="2462213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Many classes provide </a:t>
            </a:r>
            <a:r>
              <a:rPr lang="en-US" altLang="en-US" sz="2400" dirty="0">
                <a:solidFill>
                  <a:srgbClr val="4D99FF"/>
                </a:solidFill>
                <a:cs typeface="Times New Roman" panose="02020603050405020304" pitchFamily="18" charset="0"/>
              </a:rPr>
              <a:t>static methods</a:t>
            </a:r>
            <a:r>
              <a:rPr lang="en-US" altLang="en-US" sz="2400" dirty="0">
                <a:cs typeface="Times New Roman" panose="02020603050405020304" pitchFamily="18" charset="0"/>
              </a:rPr>
              <a:t> that cannot be called on objects—they must be called using a class name.</a:t>
            </a:r>
            <a:endParaRPr lang="en-US" altLang="en-US" sz="24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2400" dirty="0">
                <a:ea typeface="Times New Roman" panose="02020603050405020304" pitchFamily="18" charset="0"/>
                <a:cs typeface="Lucida Console" panose="020B0609040504020204" pitchFamily="49" charset="0"/>
              </a:rPr>
              <a:t>You can call a 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static</a:t>
            </a:r>
            <a:r>
              <a:rPr lang="en-US" altLang="en-US" sz="2400" dirty="0">
                <a:cs typeface="Times New Roman" panose="02020603050405020304" pitchFamily="18" charset="0"/>
              </a:rPr>
              <a:t> method by specifying the class name followed by the member access (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r>
              <a:rPr lang="en-US" altLang="en-US" sz="2400" dirty="0">
                <a:cs typeface="Times New Roman" panose="02020603050405020304" pitchFamily="18" charset="0"/>
              </a:rPr>
              <a:t>) operator and the method name: </a:t>
            </a:r>
            <a:endParaRPr lang="en-US" altLang="en-US" sz="2400" i="1" dirty="0">
              <a:cs typeface="Times New Roman" panose="02020603050405020304" pitchFamily="18" charset="0"/>
            </a:endParaRP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en-US" sz="2400" i="1" dirty="0">
                <a:cs typeface="Times New Roman" panose="02020603050405020304" pitchFamily="18" charset="0"/>
              </a:rPr>
              <a:t>		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ClassName</a:t>
            </a:r>
            <a:r>
              <a:rPr lang="en-US" altLang="en-US" sz="2400" dirty="0" err="1">
                <a:cs typeface="Times New Roman" panose="02020603050405020304" pitchFamily="18" charset="0"/>
              </a:rPr>
              <a:t>.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methodName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cs typeface="Times New Roman" panose="02020603050405020304" pitchFamily="18" charset="0"/>
              </a:rPr>
              <a:t>arguments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US" altLang="en-US" sz="2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Math.Pow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cs typeface="Times New Roman" panose="02020603050405020304" pitchFamily="18" charset="0"/>
              </a:rPr>
              <a:t>x</a:t>
            </a:r>
            <a:r>
              <a:rPr lang="en-US" altLang="en-US" sz="2400" i="1" dirty="0"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en-US" altLang="en-US" sz="2400" dirty="0">
                <a:cs typeface="Times New Roman" panose="02020603050405020304" pitchFamily="18" charset="0"/>
              </a:rPr>
              <a:t> </a:t>
            </a:r>
            <a:r>
              <a:rPr lang="en-US" altLang="en-US" sz="2400" i="1" dirty="0">
                <a:cs typeface="Times New Roman" panose="02020603050405020304" pitchFamily="18" charset="0"/>
              </a:rPr>
              <a:t>y</a:t>
            </a:r>
            <a:r>
              <a:rPr lang="en-US" altLang="en-US" sz="2400" i="1" dirty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  <a:r>
              <a:rPr lang="en-US" altLang="en-US" sz="2400" dirty="0">
                <a:cs typeface="Times New Roman" panose="02020603050405020304" pitchFamily="18" charset="0"/>
              </a:rPr>
              <a:t> calculates the value of </a:t>
            </a:r>
            <a:r>
              <a:rPr lang="en-US" altLang="en-US" sz="2400" i="1" dirty="0">
                <a:cs typeface="Times New Roman" panose="02020603050405020304" pitchFamily="18" charset="0"/>
              </a:rPr>
              <a:t>x</a:t>
            </a:r>
            <a:r>
              <a:rPr lang="en-US" altLang="en-US" sz="2400" dirty="0">
                <a:cs typeface="Times New Roman" panose="02020603050405020304" pitchFamily="18" charset="0"/>
              </a:rPr>
              <a:t> raised to the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y</a:t>
            </a:r>
            <a:r>
              <a:rPr lang="en-US" altLang="en-US" sz="2400" dirty="0" err="1">
                <a:cs typeface="Times New Roman" panose="02020603050405020304" pitchFamily="18" charset="0"/>
              </a:rPr>
              <a:t>th</a:t>
            </a:r>
            <a:r>
              <a:rPr lang="en-US" altLang="en-US" sz="2400" dirty="0">
                <a:cs typeface="Times New Roman" panose="02020603050405020304" pitchFamily="18" charset="0"/>
              </a:rPr>
              <a:t> power.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title"/>
          </p:nvPr>
        </p:nvSpPr>
        <p:spPr>
          <a:xfrm>
            <a:off x="842685" y="360363"/>
            <a:ext cx="10470776" cy="1020762"/>
          </a:xfrm>
        </p:spPr>
        <p:txBody>
          <a:bodyPr>
            <a:normAutofit fontScale="90000"/>
          </a:bodyPr>
          <a:lstStyle/>
          <a:p>
            <a:r>
              <a:rPr lang="en-US" dirty="0"/>
              <a:t>6.6.1 Performing the Interest Calculations with </a:t>
            </a:r>
            <a:r>
              <a:rPr lang="en-US" dirty="0">
                <a:latin typeface="Consolas" panose="020B0609020204030204" pitchFamily="49" charset="0"/>
              </a:rPr>
              <a:t>Math</a:t>
            </a:r>
            <a:r>
              <a:rPr lang="en-US" dirty="0"/>
              <a:t> Method </a:t>
            </a:r>
            <a:r>
              <a:rPr lang="en-US" dirty="0">
                <a:latin typeface="Consolas" panose="020B0609020204030204" pitchFamily="49" charset="0"/>
              </a:rPr>
              <a:t>pow</a:t>
            </a:r>
          </a:p>
        </p:txBody>
      </p:sp>
      <p:sp>
        <p:nvSpPr>
          <p:cNvPr id="4198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69651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699246" y="360363"/>
            <a:ext cx="10775577" cy="1020762"/>
          </a:xfrm>
        </p:spPr>
        <p:txBody>
          <a:bodyPr>
            <a:normAutofit fontScale="90000"/>
          </a:bodyPr>
          <a:lstStyle/>
          <a:p>
            <a:r>
              <a:rPr lang="en-US" dirty="0"/>
              <a:t>6.6.3 </a:t>
            </a:r>
            <a:r>
              <a:rPr lang="en-US" altLang="en-US" sz="4400" dirty="0">
                <a:solidFill>
                  <a:srgbClr val="000000"/>
                </a:solidFill>
              </a:rPr>
              <a:t>Caution: Do Not Use </a:t>
            </a:r>
            <a:r>
              <a:rPr lang="en-US" altLang="en-US" sz="4400" dirty="0">
                <a:solidFill>
                  <a:srgbClr val="000000"/>
                </a:solidFill>
                <a:latin typeface="Consolas" panose="020B0609020204030204" pitchFamily="49" charset="0"/>
              </a:rPr>
              <a:t>float</a:t>
            </a:r>
            <a:r>
              <a:rPr lang="en-US" altLang="en-US" sz="4400" dirty="0">
                <a:solidFill>
                  <a:srgbClr val="000000"/>
                </a:solidFill>
              </a:rPr>
              <a:t> or </a:t>
            </a:r>
            <a:r>
              <a:rPr lang="en-US" altLang="en-US" sz="4400" dirty="0">
                <a:solidFill>
                  <a:srgbClr val="000000"/>
                </a:solidFill>
                <a:latin typeface="Consolas" panose="020B0609020204030204" pitchFamily="49" charset="0"/>
              </a:rPr>
              <a:t>double</a:t>
            </a:r>
            <a:r>
              <a:rPr lang="en-US" altLang="en-US" sz="4400" dirty="0">
                <a:solidFill>
                  <a:srgbClr val="000000"/>
                </a:solidFill>
              </a:rPr>
              <a:t> for Monetary Amounts 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99247" y="1773238"/>
            <a:ext cx="10775576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Section 4.9 introduced the simple type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decimal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 for precise monetary representation and calculations. 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For certain values types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float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 and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double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 suffer from what we call representational error. </a:t>
            </a:r>
          </a:p>
          <a:p>
            <a:pPr lvl="1" eaLnBrk="1" hangingPunct="1">
              <a:buFont typeface="Times New Roman" panose="02020603050405020304" pitchFamily="18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Floating-point numbers often arise as a result of calculations—when we divide 10 by 3, the result is 3.3333333…, with the sequence of 3s repeating infinitely. </a:t>
            </a:r>
          </a:p>
          <a:p>
            <a:pPr lvl="1" eaLnBrk="1" hangingPunct="1">
              <a:buFont typeface="Times New Roman" panose="02020603050405020304" pitchFamily="18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The computer allocates only a fixed amount of space to hold such a value, so clearly the stored floating-point value can be only an approximation. </a:t>
            </a:r>
          </a:p>
        </p:txBody>
      </p:sp>
      <p:sp>
        <p:nvSpPr>
          <p:cNvPr id="4096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58810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645459" y="995363"/>
            <a:ext cx="10901082" cy="1077218"/>
          </a:xfrm>
        </p:spPr>
        <p:txBody>
          <a:bodyPr wrap="square">
            <a:spAutoFit/>
          </a:bodyPr>
          <a:lstStyle/>
          <a:p>
            <a:pPr marL="258763" indent="-258763" eaLnBrk="1" hangingPunct="1">
              <a:spcAft>
                <a:spcPct val="20000"/>
              </a:spcAft>
            </a:pPr>
            <a:r>
              <a:rPr lang="en-US" altLang="en-US" sz="3200" dirty="0"/>
              <a:t>The </a:t>
            </a:r>
            <a:r>
              <a:rPr lang="en-US" altLang="en-US" sz="3200" b="1" dirty="0">
                <a:latin typeface="Consolas" panose="020B0609020204030204" pitchFamily="49" charset="0"/>
              </a:rPr>
              <a:t>do…while</a:t>
            </a:r>
            <a:r>
              <a:rPr lang="en-US" altLang="en-US" sz="3200" b="1" dirty="0"/>
              <a:t> iteration statement</a:t>
            </a:r>
            <a:r>
              <a:rPr lang="en-US" altLang="en-US" sz="3200" dirty="0"/>
              <a:t> (Fig. 6.7) is similar to the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while</a:t>
            </a:r>
            <a:r>
              <a:rPr lang="en-US" altLang="en-US" sz="3200" dirty="0"/>
              <a:t> statement. </a:t>
            </a:r>
          </a:p>
        </p:txBody>
      </p:sp>
      <p:sp>
        <p:nvSpPr>
          <p:cNvPr id="86022" name="Rectangle 5"/>
          <p:cNvSpPr>
            <a:spLocks noGrp="1" noChangeArrowheads="1"/>
          </p:cNvSpPr>
          <p:nvPr>
            <p:ph type="title"/>
          </p:nvPr>
        </p:nvSpPr>
        <p:spPr>
          <a:xfrm>
            <a:off x="645459" y="345853"/>
            <a:ext cx="10901082" cy="53860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6.7  </a:t>
            </a:r>
            <a:r>
              <a:rPr lang="en-US" sz="3200" dirty="0">
                <a:latin typeface="Consolas" panose="020B0609020204030204" pitchFamily="49" charset="0"/>
              </a:rPr>
              <a:t>do</a:t>
            </a:r>
            <a:r>
              <a:rPr lang="en-US" sz="3200" dirty="0"/>
              <a:t>...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r>
              <a:rPr lang="en-US" sz="3200" dirty="0"/>
              <a:t> Iteration Statement </a:t>
            </a:r>
          </a:p>
        </p:txBody>
      </p:sp>
      <p:sp>
        <p:nvSpPr>
          <p:cNvPr id="450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91493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13" y="0"/>
            <a:ext cx="101885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85768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1066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90505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98557" y="1219200"/>
            <a:ext cx="10658335" cy="260584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The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switch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 multiple-selection</a:t>
            </a:r>
            <a:r>
              <a:rPr lang="en-US" altLang="en-US" sz="3200" dirty="0">
                <a:cs typeface="Times New Roman" panose="02020603050405020304" pitchFamily="18" charset="0"/>
              </a:rPr>
              <a:t> statement performs different actions based on the value of an expression.</a:t>
            </a:r>
            <a:endParaRPr lang="en-US" altLang="en-US" sz="3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Each action is associated with the value of a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constant integral expression</a:t>
            </a:r>
            <a:r>
              <a:rPr lang="en-US" altLang="en-US" sz="3200" dirty="0">
                <a:cs typeface="Times New Roman" panose="02020603050405020304" pitchFamily="18" charset="0"/>
              </a:rPr>
              <a:t> or a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constant string expression</a:t>
            </a:r>
            <a:r>
              <a:rPr lang="en-US" altLang="en-US" sz="3200" dirty="0">
                <a:cs typeface="Times New Roman" panose="02020603050405020304" pitchFamily="18" charset="0"/>
              </a:rPr>
              <a:t> that the expression may assume.</a:t>
            </a: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798558" y="322411"/>
            <a:ext cx="10658335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6.8  </a:t>
            </a:r>
            <a:r>
              <a:rPr lang="en-US" sz="2800" dirty="0">
                <a:latin typeface="Consolas" panose="020B0609020204030204" pitchFamily="49" charset="0"/>
              </a:rPr>
              <a:t>switch</a:t>
            </a:r>
            <a:r>
              <a:rPr lang="en-US" sz="2800" dirty="0"/>
              <a:t> Multiple-Selection Statement </a:t>
            </a:r>
          </a:p>
        </p:txBody>
      </p:sp>
      <p:sp>
        <p:nvSpPr>
          <p:cNvPr id="4915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54004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98557" y="1219200"/>
            <a:ext cx="10658335" cy="3590727"/>
          </a:xfrm>
        </p:spPr>
        <p:txBody>
          <a:bodyPr wrap="square">
            <a:spAutoFit/>
          </a:bodyPr>
          <a:lstStyle/>
          <a:p>
            <a:r>
              <a:rPr lang="en-US" altLang="en-US" sz="3200" dirty="0"/>
              <a:t>Figure 6.9 </a:t>
            </a:r>
            <a:r>
              <a:rPr lang="en-US" sz="3200" dirty="0"/>
              <a:t>calculates the class average of a set of numeric grades entered by the user, and uses a </a:t>
            </a:r>
            <a:r>
              <a:rPr lang="en-US" sz="3200" dirty="0">
                <a:latin typeface="Consolas" panose="020B0609020204030204" pitchFamily="49" charset="0"/>
              </a:rPr>
              <a:t>switch</a:t>
            </a:r>
            <a:r>
              <a:rPr lang="en-US" sz="3200" dirty="0"/>
              <a:t> statement to determine whether each grade is the equivalent of an A, B, C, D or F and to increment the appropriate grade counter. </a:t>
            </a:r>
          </a:p>
          <a:p>
            <a:r>
              <a:rPr lang="en-US" sz="3200" dirty="0"/>
              <a:t>The program also displays a summary of the number of students who received each grade.</a:t>
            </a: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798558" y="322411"/>
            <a:ext cx="10658335" cy="533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6.8.1 Using a </a:t>
            </a:r>
            <a:r>
              <a:rPr lang="en-US" sz="2800" dirty="0">
                <a:latin typeface="Consolas" panose="020B0609020204030204" pitchFamily="49" charset="0"/>
              </a:rPr>
              <a:t>switch</a:t>
            </a:r>
            <a:r>
              <a:rPr lang="en-US" sz="2800" dirty="0"/>
              <a:t> Statement to Count A, B, C, D and F Grades</a:t>
            </a:r>
          </a:p>
        </p:txBody>
      </p:sp>
      <p:sp>
        <p:nvSpPr>
          <p:cNvPr id="4915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07330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"/>
            <a:ext cx="12192000" cy="65135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62765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13"/>
            <a:ext cx="12192000" cy="56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76829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25" y="0"/>
            <a:ext cx="97837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01218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0"/>
            <a:ext cx="10896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63677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4013"/>
            <a:ext cx="12192000" cy="36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69013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38" y="0"/>
            <a:ext cx="100171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99912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38" y="0"/>
            <a:ext cx="88995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21492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717175" y="379191"/>
            <a:ext cx="10721789" cy="53860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6.10.1  </a:t>
            </a:r>
            <a:r>
              <a:rPr lang="en-US" dirty="0">
                <a:latin typeface="Consolas" panose="020B0609020204030204" pitchFamily="49" charset="0"/>
              </a:rPr>
              <a:t>break</a:t>
            </a:r>
            <a:r>
              <a:rPr lang="en-US" dirty="0"/>
              <a:t> Statement</a:t>
            </a: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717174" y="1252539"/>
            <a:ext cx="10721789" cy="16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58763" indent="-2587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The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break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 statement causes immediate exit from a statement.</a:t>
            </a:r>
            <a:endParaRPr lang="en-US" alt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Figure 6.13 demonstrates a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break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 statement exiting a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for</a:t>
            </a: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. </a:t>
            </a:r>
          </a:p>
        </p:txBody>
      </p:sp>
      <p:sp>
        <p:nvSpPr>
          <p:cNvPr id="6349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54410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25" y="0"/>
            <a:ext cx="97837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67271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138"/>
            <a:ext cx="12192000" cy="2624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02491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717175" y="379191"/>
            <a:ext cx="10721789" cy="53860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6.10.2  </a:t>
            </a:r>
            <a:r>
              <a:rPr lang="en-US" dirty="0">
                <a:latin typeface="Consolas" panose="020B0609020204030204" pitchFamily="49" charset="0"/>
              </a:rPr>
              <a:t>break</a:t>
            </a:r>
            <a:r>
              <a:rPr lang="en-US" dirty="0"/>
              <a:t> Statement</a:t>
            </a: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717174" y="1252539"/>
            <a:ext cx="1072178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58763" indent="-2587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The </a:t>
            </a:r>
            <a:r>
              <a:rPr lang="en-US" sz="32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itchFamily="18" charset="0"/>
                <a:cs typeface="Calibri" panose="020F0502020204030204" pitchFamily="34" charset="0"/>
              </a:rPr>
              <a:t>continue</a:t>
            </a:r>
            <a:r>
              <a:rPr lang="en-US" sz="3200" b="1" dirty="0">
                <a:solidFill>
                  <a:srgbClr val="4D99FF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 statement</a:t>
            </a: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 skips the remaining statements in the loop body and tests whether to proceed with the next iteration of the loop.</a:t>
            </a:r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In a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for</a:t>
            </a: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 statement, the increment expression executes, then the app evaluates the loop-continuation test.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Figure 6.14 uses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continue</a:t>
            </a: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 in a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for</a:t>
            </a:r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itchFamily="18" charset="0"/>
                <a:cs typeface="Calibri" panose="020F0502020204030204" pitchFamily="34" charset="0"/>
              </a:rPr>
              <a:t> statement.</a:t>
            </a:r>
          </a:p>
          <a:p>
            <a:pPr>
              <a:defRPr/>
            </a:pPr>
            <a:endParaRPr lang="en-US" sz="3200" dirty="0">
              <a:solidFill>
                <a:srgbClr val="000000"/>
              </a:solidFill>
              <a:latin typeface="Cambria" panose="02040503050406030204" pitchFamily="18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6349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34346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0"/>
            <a:ext cx="105029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004904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138"/>
            <a:ext cx="12192000" cy="2624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96044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71589"/>
            <a:ext cx="10972800" cy="3126497"/>
          </a:xfrm>
        </p:spPr>
        <p:txBody>
          <a:bodyPr wrap="square">
            <a:spAutoFit/>
          </a:bodyPr>
          <a:lstStyle/>
          <a:p>
            <a:r>
              <a:rPr lang="en-US" sz="2400" dirty="0"/>
              <a:t>Simple conditions are expressed in terms of the relational operators </a:t>
            </a:r>
            <a:r>
              <a:rPr lang="en-US" sz="2400" dirty="0">
                <a:latin typeface="Consolas" panose="020B0609020204030204" pitchFamily="49" charset="0"/>
              </a:rPr>
              <a:t>&gt;</a:t>
            </a:r>
            <a:r>
              <a:rPr lang="en-US" sz="2400" dirty="0"/>
              <a:t>, </a:t>
            </a:r>
            <a:r>
              <a:rPr lang="en-US" sz="2400" dirty="0">
                <a:latin typeface="Consolas" panose="020B0609020204030204" pitchFamily="49" charset="0"/>
              </a:rPr>
              <a:t>&lt;</a:t>
            </a:r>
            <a:r>
              <a:rPr lang="en-US" sz="2400" dirty="0"/>
              <a:t>, </a:t>
            </a:r>
            <a:r>
              <a:rPr lang="en-US" sz="2400" dirty="0">
                <a:latin typeface="Consolas" panose="020B0609020204030204" pitchFamily="49" charset="0"/>
              </a:rPr>
              <a:t>&gt;=</a:t>
            </a:r>
            <a:r>
              <a:rPr lang="en-US" sz="2400" dirty="0"/>
              <a:t> and </a:t>
            </a:r>
            <a:r>
              <a:rPr lang="en-US" sz="2400" dirty="0">
                <a:latin typeface="Consolas" panose="020B0609020204030204" pitchFamily="49" charset="0"/>
              </a:rPr>
              <a:t>&lt;=</a:t>
            </a:r>
            <a:r>
              <a:rPr lang="en-US" sz="2400" dirty="0"/>
              <a:t>, and the equality operators </a:t>
            </a:r>
            <a:r>
              <a:rPr lang="en-US" sz="2400" dirty="0">
                <a:latin typeface="Consolas" panose="020B0609020204030204" pitchFamily="49" charset="0"/>
              </a:rPr>
              <a:t>==</a:t>
            </a:r>
            <a:r>
              <a:rPr lang="en-US" sz="2400" dirty="0"/>
              <a:t> and </a:t>
            </a:r>
            <a:r>
              <a:rPr lang="en-US" sz="2400" dirty="0">
                <a:latin typeface="Consolas" panose="020B0609020204030204" pitchFamily="49" charset="0"/>
              </a:rPr>
              <a:t>!=</a:t>
            </a:r>
            <a:r>
              <a:rPr lang="en-US" sz="2400" dirty="0"/>
              <a:t>.</a:t>
            </a:r>
          </a:p>
          <a:p>
            <a:pPr lvl="1"/>
            <a:r>
              <a:rPr lang="en-US" sz="2000" dirty="0"/>
              <a:t>Each expression tests only one condition. </a:t>
            </a:r>
          </a:p>
          <a:p>
            <a:r>
              <a:rPr lang="en-US" sz="2400" dirty="0"/>
              <a:t>C# provides </a:t>
            </a:r>
            <a:r>
              <a:rPr lang="en-US" sz="2400" b="1" dirty="0"/>
              <a:t>logical operators</a:t>
            </a:r>
            <a:r>
              <a:rPr lang="en-US" sz="2400" dirty="0"/>
              <a:t> to enable you to form more complex conditions by combining simple conditions. </a:t>
            </a:r>
          </a:p>
          <a:p>
            <a:r>
              <a:rPr lang="en-US" sz="2400" dirty="0"/>
              <a:t>The logical operators are </a:t>
            </a:r>
            <a:r>
              <a:rPr lang="en-US" sz="2400" dirty="0">
                <a:latin typeface="Consolas" panose="020B0609020204030204" pitchFamily="49" charset="0"/>
              </a:rPr>
              <a:t>&amp;&amp;</a:t>
            </a:r>
            <a:r>
              <a:rPr lang="en-US" sz="2400" dirty="0"/>
              <a:t> (conditional AND), </a:t>
            </a:r>
            <a:r>
              <a:rPr lang="en-US" sz="2400" dirty="0">
                <a:latin typeface="Consolas" panose="020B0609020204030204" pitchFamily="49" charset="0"/>
              </a:rPr>
              <a:t>||</a:t>
            </a:r>
            <a:r>
              <a:rPr lang="en-US" sz="2400" dirty="0"/>
              <a:t> (conditional OR), </a:t>
            </a:r>
            <a:r>
              <a:rPr lang="en-US" sz="2400" dirty="0">
                <a:latin typeface="Consolas" panose="020B0609020204030204" pitchFamily="49" charset="0"/>
              </a:rPr>
              <a:t>&amp;</a:t>
            </a:r>
            <a:r>
              <a:rPr lang="en-US" sz="2400" dirty="0"/>
              <a:t> (</a:t>
            </a:r>
            <a:r>
              <a:rPr lang="en-US" sz="2400" dirty="0" err="1"/>
              <a:t>boolean</a:t>
            </a:r>
            <a:r>
              <a:rPr lang="en-US" sz="2400" dirty="0"/>
              <a:t> logical AND), </a:t>
            </a:r>
            <a:r>
              <a:rPr lang="en-US" sz="2400" dirty="0">
                <a:latin typeface="Consolas" panose="020B0609020204030204" pitchFamily="49" charset="0"/>
              </a:rPr>
              <a:t>|</a:t>
            </a:r>
            <a:r>
              <a:rPr lang="en-US" sz="2400" dirty="0"/>
              <a:t> (</a:t>
            </a:r>
            <a:r>
              <a:rPr lang="en-US" sz="2400" dirty="0" err="1"/>
              <a:t>boolean</a:t>
            </a:r>
            <a:r>
              <a:rPr lang="en-US" sz="2400" dirty="0"/>
              <a:t> logical inclusive OR), </a:t>
            </a:r>
            <a:r>
              <a:rPr lang="en-US" sz="2400" dirty="0">
                <a:latin typeface="Consolas" panose="020B0609020204030204" pitchFamily="49" charset="0"/>
              </a:rPr>
              <a:t>^</a:t>
            </a:r>
            <a:r>
              <a:rPr lang="en-US" sz="2400" dirty="0"/>
              <a:t> (</a:t>
            </a:r>
            <a:r>
              <a:rPr lang="en-US" sz="2400" dirty="0" err="1"/>
              <a:t>boolean</a:t>
            </a:r>
            <a:r>
              <a:rPr lang="en-US" sz="2400" dirty="0"/>
              <a:t> logical exclusive OR) and </a:t>
            </a:r>
            <a:r>
              <a:rPr lang="en-US" sz="2400" dirty="0">
                <a:latin typeface="Consolas" panose="020B0609020204030204" pitchFamily="49" charset="0"/>
              </a:rPr>
              <a:t>!</a:t>
            </a:r>
            <a:r>
              <a:rPr lang="en-US" sz="2400" dirty="0"/>
              <a:t> (logical negation).</a:t>
            </a: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6.11  Logical Operators </a:t>
            </a:r>
          </a:p>
        </p:txBody>
      </p:sp>
      <p:sp>
        <p:nvSpPr>
          <p:cNvPr id="706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700842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71589"/>
            <a:ext cx="10972800" cy="4962897"/>
          </a:xfrm>
        </p:spPr>
        <p:txBody>
          <a:bodyPr wrap="square">
            <a:spAutoFit/>
          </a:bodyPr>
          <a:lstStyle/>
          <a:p>
            <a:pPr eaLnBrk="1" hangingPunct="1">
              <a:buNone/>
              <a:tabLst>
                <a:tab pos="498475" algn="l"/>
              </a:tabLst>
            </a:pP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•	The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&amp;&amp;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conditional AND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) operator works as follows:</a:t>
            </a:r>
            <a:endParaRPr lang="en-US" altLang="en-US" sz="3200" dirty="0">
              <a:solidFill>
                <a:srgbClr val="0000F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buNone/>
              <a:tabLst>
                <a:tab pos="498475" algn="l"/>
              </a:tabLst>
            </a:pPr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onsolas" panose="020B0609020204030204" pitchFamily="49" charset="0"/>
              </a:rPr>
              <a:t>if (gender == 'F' &amp;&amp; age &gt;= 65)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{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   ++</a:t>
            </a:r>
            <a:r>
              <a:rPr lang="en-US" sz="2400" dirty="0" err="1">
                <a:latin typeface="Consolas" panose="020B0609020204030204" pitchFamily="49" charset="0"/>
              </a:rPr>
              <a:t>seniorFemales</a:t>
            </a:r>
            <a:r>
              <a:rPr lang="en-US" sz="2400" dirty="0">
                <a:latin typeface="Consolas" panose="020B0609020204030204" pitchFamily="49" charset="0"/>
              </a:rPr>
              <a:t>;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}</a:t>
            </a:r>
            <a:endParaRPr lang="en-US" altLang="en-US" sz="2400" dirty="0">
              <a:latin typeface="Consolas" panose="020B0609020204030204" pitchFamily="49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buNone/>
              <a:tabLst>
                <a:tab pos="498475" algn="l"/>
              </a:tabLst>
            </a:pP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•	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The combined condition is true if and only if </a:t>
            </a:r>
            <a:r>
              <a:rPr lang="en-US" altLang="en-US" sz="3600" i="1" dirty="0">
                <a:ea typeface="Times New Roman" panose="02020603050405020304" pitchFamily="18" charset="0"/>
                <a:cs typeface="Calibri" panose="020F0502020204030204" pitchFamily="34" charset="0"/>
              </a:rPr>
              <a:t>both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simple conditions are true.</a:t>
            </a:r>
          </a:p>
          <a:p>
            <a:pPr eaLnBrk="1" hangingPunct="1">
              <a:buNone/>
              <a:tabLst>
                <a:tab pos="498475" algn="l"/>
              </a:tabLst>
            </a:pP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•	The combined condition may be more readable with redundant parentheses:</a:t>
            </a:r>
          </a:p>
          <a:p>
            <a:pPr lvl="1">
              <a:buNone/>
              <a:tabLst>
                <a:tab pos="498475" algn="l"/>
              </a:tabLst>
            </a:pPr>
            <a:r>
              <a:rPr lang="en-US" altLang="en-US" sz="2400" dirty="0"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(gender == </a:t>
            </a:r>
            <a:r>
              <a:rPr lang="en-US" sz="2400" dirty="0">
                <a:latin typeface="Consolas" panose="020B0609020204030204" pitchFamily="49" charset="0"/>
              </a:rPr>
              <a:t>'F'</a:t>
            </a:r>
            <a:r>
              <a:rPr lang="en-US" altLang="en-US" sz="2400" dirty="0"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) &amp;&amp; (age &gt;= 65)</a:t>
            </a:r>
            <a:r>
              <a:rPr lang="en-US" altLang="en-US" sz="2400" dirty="0">
                <a:solidFill>
                  <a:srgbClr val="5AD9B3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6.11.1 Conditional AND (&amp;&amp;) Operator</a:t>
            </a:r>
          </a:p>
        </p:txBody>
      </p:sp>
      <p:sp>
        <p:nvSpPr>
          <p:cNvPr id="706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40141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850"/>
            <a:ext cx="12192000" cy="646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09364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788"/>
            <a:ext cx="12192000" cy="6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968010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77788"/>
            <a:ext cx="10972800" cy="4049827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The parts of an expression containing </a:t>
            </a:r>
            <a:r>
              <a:rPr lang="en-US" altLang="en-US" sz="36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&amp;&amp;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or </a:t>
            </a:r>
            <a:r>
              <a:rPr lang="en-US" altLang="en-US" sz="36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||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operators are evaluated only until it’s known whether the condition is true or false. </a:t>
            </a:r>
            <a:endParaRPr lang="en-US" sz="2800" dirty="0"/>
          </a:p>
          <a:p>
            <a:pPr lvl="1"/>
            <a:r>
              <a:rPr lang="en-US" sz="3200" dirty="0">
                <a:latin typeface="Consolas" panose="020B0609020204030204" pitchFamily="49" charset="0"/>
              </a:rPr>
              <a:t>(gender == 'F’) &amp;</a:t>
            </a:r>
            <a:r>
              <a:rPr lang="ar-EG" sz="3200" dirty="0">
                <a:latin typeface="Consolas" panose="020B0609020204030204" pitchFamily="49" charset="0"/>
              </a:rPr>
              <a:t>&amp;</a:t>
            </a:r>
            <a:r>
              <a:rPr lang="en-US" sz="3200" dirty="0">
                <a:latin typeface="Consolas" panose="020B0609020204030204" pitchFamily="49" charset="0"/>
              </a:rPr>
              <a:t> (age &gt;= 65)	</a:t>
            </a:r>
            <a:endParaRPr lang="en-US" altLang="en-US" sz="2800" dirty="0">
              <a:latin typeface="Consolas" panose="020B0609020204030204" pitchFamily="49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If </a:t>
            </a:r>
            <a:r>
              <a:rPr lang="en-US" altLang="en-US" sz="36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gender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is not equal to </a:t>
            </a:r>
            <a:r>
              <a:rPr lang="en-US" sz="3600" dirty="0">
                <a:latin typeface="Consolas" panose="020B0609020204030204" pitchFamily="49" charset="0"/>
              </a:rPr>
              <a:t>'F'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 (i.e., it is certain that the entire expression is </a:t>
            </a:r>
            <a:r>
              <a:rPr lang="en-US" altLang="en-US" sz="36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false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) evaluation stops.</a:t>
            </a:r>
          </a:p>
          <a:p>
            <a:pPr eaLnBrk="1" hangingPunct="1"/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This feature is called </a:t>
            </a:r>
            <a:r>
              <a:rPr lang="en-US" altLang="en-US" sz="36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short-circuit evaluation</a:t>
            </a:r>
            <a:r>
              <a:rPr lang="en-US" altLang="en-US" sz="3600" dirty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altLang="en-US" sz="3600" i="1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6.11.3 Short-Circuit Evaluation of Complex Conditions</a:t>
            </a:r>
          </a:p>
        </p:txBody>
      </p:sp>
      <p:sp>
        <p:nvSpPr>
          <p:cNvPr id="7578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5254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6.11.5 Boolean Logical Exclusive OR (^) 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43014"/>
            <a:ext cx="10972800" cy="3098284"/>
          </a:xfrm>
          <a:noFill/>
        </p:spPr>
        <p:txBody>
          <a:bodyPr wrap="square">
            <a:spAutoFit/>
          </a:bodyPr>
          <a:lstStyle/>
          <a:p>
            <a:pPr eaLnBrk="1" hangingPunct="1">
              <a:tabLst>
                <a:tab pos="225425" algn="l"/>
              </a:tabLst>
            </a:pP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A complex condition containing the </a:t>
            </a:r>
            <a:r>
              <a:rPr lang="en-US" altLang="en-US" sz="3200" b="1" dirty="0" err="1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boolean</a:t>
            </a:r>
            <a:r>
              <a:rPr lang="en-US" altLang="en-US" sz="3200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logical</a:t>
            </a:r>
            <a:r>
              <a:rPr lang="en-US" altLang="en-US" sz="3200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exclusive</a:t>
            </a:r>
            <a:r>
              <a:rPr lang="en-US" altLang="en-US" sz="3200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OR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 (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^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) operator (also called the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logical</a:t>
            </a:r>
            <a:r>
              <a:rPr lang="en-US" altLang="en-US" sz="3200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XOR</a:t>
            </a:r>
            <a:r>
              <a:rPr lang="en-US" altLang="en-US" sz="3200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operator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) is </a:t>
            </a:r>
            <a:r>
              <a:rPr lang="en-US" altLang="en-US" sz="3200" dirty="0">
                <a:latin typeface="Lucida" pitchFamily="18" charset="0"/>
                <a:ea typeface="Times New Roman" panose="02020603050405020304" pitchFamily="18" charset="0"/>
                <a:cs typeface="Lucida Console" panose="020B0609040504020204" pitchFamily="49" charset="0"/>
              </a:rPr>
              <a:t>true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i="1" dirty="0">
                <a:ea typeface="Times New Roman" panose="02020603050405020304" pitchFamily="18" charset="0"/>
                <a:cs typeface="Lucida Console" panose="020B0609040504020204" pitchFamily="49" charset="0"/>
              </a:rPr>
              <a:t>if and only if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  <a:r>
              <a:rPr lang="en-US" altLang="en-US" sz="3200" i="1" dirty="0">
                <a:ea typeface="Times New Roman" panose="02020603050405020304" pitchFamily="18" charset="0"/>
                <a:cs typeface="Lucida Console" panose="020B0609040504020204" pitchFamily="49" charset="0"/>
              </a:rPr>
              <a:t>one of its operands is </a:t>
            </a:r>
            <a:r>
              <a:rPr lang="en-US" altLang="en-US" sz="3200" i="1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true</a:t>
            </a:r>
            <a:r>
              <a:rPr lang="en-US" altLang="en-US" sz="3200" i="1" dirty="0">
                <a:ea typeface="Times New Roman" panose="02020603050405020304" pitchFamily="18" charset="0"/>
                <a:cs typeface="Lucida Console" panose="020B0609040504020204" pitchFamily="49" charset="0"/>
              </a:rPr>
              <a:t> and the other is </a:t>
            </a:r>
            <a:r>
              <a:rPr lang="en-US" altLang="en-US" sz="3200" i="1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false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.</a:t>
            </a:r>
            <a:endParaRPr lang="en-US" altLang="en-US" sz="3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tabLst>
                <a:tab pos="225425" algn="l"/>
              </a:tabLst>
            </a:pP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Figure 6.17 is a truth table for the </a:t>
            </a:r>
            <a:r>
              <a:rPr lang="en-US" altLang="en-US" sz="3200" dirty="0" err="1">
                <a:ea typeface="Times New Roman" panose="02020603050405020304" pitchFamily="18" charset="0"/>
                <a:cs typeface="Lucida Console" panose="020B0609040504020204" pitchFamily="49" charset="0"/>
              </a:rPr>
              <a:t>boolean</a:t>
            </a:r>
            <a:r>
              <a:rPr lang="en-US" altLang="en-US" sz="3200" dirty="0">
                <a:ea typeface="Times New Roman" panose="02020603050405020304" pitchFamily="18" charset="0"/>
                <a:cs typeface="Lucida Console" panose="020B0609040504020204" pitchFamily="49" charset="0"/>
              </a:rPr>
              <a:t> logical exclusive OR operator (^).</a:t>
            </a:r>
          </a:p>
        </p:txBody>
      </p:sp>
    </p:spTree>
    <p:extLst>
      <p:ext uri="{BB962C8B-B14F-4D97-AF65-F5344CB8AC3E}">
        <p14:creationId xmlns:p14="http://schemas.microsoft.com/office/powerpoint/2010/main" val="2708052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313"/>
            <a:ext cx="12192000" cy="642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412693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6.11.6 Logical Negation (!) Operator</a:t>
            </a: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29551"/>
            <a:ext cx="10972800" cy="5380960"/>
          </a:xfrm>
          <a:noFill/>
        </p:spPr>
        <p:txBody>
          <a:bodyPr wrap="square">
            <a:spAutoFit/>
          </a:bodyPr>
          <a:lstStyle/>
          <a:p>
            <a:pPr eaLnBrk="1" hangingPunct="1">
              <a:tabLst>
                <a:tab pos="225425" algn="l"/>
                <a:tab pos="439738" algn="l"/>
              </a:tabLst>
            </a:pP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sz="28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altLang="en-US" sz="28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logical negation</a:t>
            </a: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 or </a:t>
            </a:r>
            <a:r>
              <a:rPr lang="en-US" altLang="en-US" sz="28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not</a:t>
            </a: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) operator enables you to “reverse” the meaning of a condition.</a:t>
            </a:r>
            <a:endParaRPr lang="en-US" sz="2800" dirty="0"/>
          </a:p>
          <a:p>
            <a:pPr lvl="1"/>
            <a:r>
              <a:rPr lang="en-US" sz="2400" dirty="0">
                <a:latin typeface="Consolas" panose="020B0609020204030204" pitchFamily="49" charset="0"/>
              </a:rPr>
              <a:t>if (! (grade == </a:t>
            </a:r>
            <a:r>
              <a:rPr lang="en-US" sz="2400" dirty="0" err="1">
                <a:latin typeface="Consolas" panose="020B0609020204030204" pitchFamily="49" charset="0"/>
              </a:rPr>
              <a:t>sentinelValue</a:t>
            </a:r>
            <a:r>
              <a:rPr lang="en-US" sz="2400" dirty="0">
                <a:latin typeface="Consolas" panose="020B0609020204030204" pitchFamily="49" charset="0"/>
              </a:rPr>
              <a:t>))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{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   </a:t>
            </a:r>
            <a:r>
              <a:rPr lang="en-US" sz="2400" dirty="0" err="1">
                <a:latin typeface="Consolas" panose="020B0609020204030204" pitchFamily="49" charset="0"/>
              </a:rPr>
              <a:t>Console.WriteLine</a:t>
            </a:r>
            <a:r>
              <a:rPr lang="en-US" sz="2400" dirty="0">
                <a:latin typeface="Consolas" panose="020B0609020204030204" pitchFamily="49" charset="0"/>
              </a:rPr>
              <a:t>($"The next grade is {grade}");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}	</a:t>
            </a:r>
            <a:endParaRPr lang="en-US" altLang="en-US" sz="2400" b="1" dirty="0">
              <a:solidFill>
                <a:srgbClr val="275AFF"/>
              </a:solidFill>
              <a:latin typeface="Consolas" panose="020B0609020204030204" pitchFamily="49" charset="0"/>
              <a:ea typeface="Times New Roman" panose="02020603050405020304" pitchFamily="18" charset="0"/>
              <a:cs typeface="Lucida Console" panose="020B0609040504020204" pitchFamily="49" charset="0"/>
            </a:endParaRPr>
          </a:p>
          <a:p>
            <a:pPr eaLnBrk="1" hangingPunct="1">
              <a:tabLst>
                <a:tab pos="225425" algn="l"/>
                <a:tab pos="439738" algn="l"/>
              </a:tabLst>
            </a:pP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In most cases, you can avoid using logical negation by expressing the condition differently:   </a:t>
            </a:r>
            <a:endParaRPr lang="en-US" sz="2400" dirty="0"/>
          </a:p>
          <a:p>
            <a:pPr lvl="1"/>
            <a:r>
              <a:rPr lang="en-US" sz="2400" dirty="0">
                <a:latin typeface="Consolas" panose="020B0609020204030204" pitchFamily="49" charset="0"/>
              </a:rPr>
              <a:t>if (grade != </a:t>
            </a:r>
            <a:r>
              <a:rPr lang="en-US" sz="2400" dirty="0" err="1">
                <a:latin typeface="Consolas" panose="020B0609020204030204" pitchFamily="49" charset="0"/>
              </a:rPr>
              <a:t>sentinelValue</a:t>
            </a:r>
            <a:r>
              <a:rPr lang="en-US" sz="2400" dirty="0">
                <a:latin typeface="Consolas" panose="020B0609020204030204" pitchFamily="49" charset="0"/>
              </a:rPr>
              <a:t>)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{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   </a:t>
            </a:r>
            <a:r>
              <a:rPr lang="en-US" sz="2400" dirty="0" err="1">
                <a:latin typeface="Consolas" panose="020B0609020204030204" pitchFamily="49" charset="0"/>
              </a:rPr>
              <a:t>Console.WriteLine</a:t>
            </a:r>
            <a:r>
              <a:rPr lang="en-US" sz="2400" dirty="0">
                <a:latin typeface="Consolas" panose="020B0609020204030204" pitchFamily="49" charset="0"/>
              </a:rPr>
              <a:t>($"The next grade is {grade}");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}	</a:t>
            </a:r>
            <a:endParaRPr lang="en-US" altLang="en-US" sz="2400" dirty="0">
              <a:latin typeface="Consolas" panose="020B0609020204030204" pitchFamily="49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tabLst>
                <a:tab pos="225425" algn="l"/>
                <a:tab pos="439738" algn="l"/>
              </a:tabLst>
            </a:pP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Figure 6.18 is a truth table for the logical negation operator.</a:t>
            </a:r>
            <a:r>
              <a:rPr lang="en-US" altLang="en-US" sz="2800" dirty="0">
                <a:ea typeface="Times New Roman" panose="02020603050405020304" pitchFamily="18" charset="0"/>
                <a:cs typeface="Lucida Console" panose="020B060904050402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1667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8" y="0"/>
            <a:ext cx="86566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13630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6.11.7 Logical Operators Example</a:t>
            </a: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29551"/>
            <a:ext cx="10972800" cy="954107"/>
          </a:xfrm>
          <a:noFill/>
        </p:spPr>
        <p:txBody>
          <a:bodyPr wrap="square">
            <a:spAutoFit/>
          </a:bodyPr>
          <a:lstStyle/>
          <a:p>
            <a:pPr>
              <a:tabLst>
                <a:tab pos="225425" algn="l"/>
                <a:tab pos="439738" algn="l"/>
              </a:tabLst>
            </a:pP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Figure 6.19 demonstrates the logical operators and </a:t>
            </a:r>
            <a:r>
              <a:rPr lang="en-US" altLang="en-US" sz="2800" dirty="0" err="1">
                <a:ea typeface="Times New Roman" panose="02020603050405020304" pitchFamily="18" charset="0"/>
                <a:cs typeface="Calibri" panose="020F0502020204030204" pitchFamily="34" charset="0"/>
              </a:rPr>
              <a:t>boolean</a:t>
            </a: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 logical operators.</a:t>
            </a:r>
          </a:p>
        </p:txBody>
      </p:sp>
    </p:spTree>
    <p:extLst>
      <p:ext uri="{BB962C8B-B14F-4D97-AF65-F5344CB8AC3E}">
        <p14:creationId xmlns:p14="http://schemas.microsoft.com/office/powerpoint/2010/main" val="1101154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88" y="0"/>
            <a:ext cx="10131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447342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13"/>
            <a:ext cx="12192000" cy="56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632250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65"/>
          <a:stretch>
            <a:fillRect/>
          </a:stretch>
        </p:blipFill>
        <p:spPr>
          <a:xfrm>
            <a:off x="0" y="87481"/>
            <a:ext cx="12192000" cy="39230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846171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16"/>
          <a:stretch>
            <a:fillRect/>
          </a:stretch>
        </p:blipFill>
        <p:spPr>
          <a:xfrm>
            <a:off x="0" y="2566737"/>
            <a:ext cx="12192000" cy="3945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47573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6.11.7 Logical Operators Example</a:t>
            </a: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29551"/>
            <a:ext cx="10972800" cy="954107"/>
          </a:xfrm>
          <a:noFill/>
        </p:spPr>
        <p:txBody>
          <a:bodyPr wrap="square">
            <a:spAutoFit/>
          </a:bodyPr>
          <a:lstStyle/>
          <a:p>
            <a:pPr>
              <a:tabLst>
                <a:tab pos="225425" algn="l"/>
              </a:tabLst>
            </a:pPr>
            <a:r>
              <a:rPr lang="en-US" altLang="en-US" sz="2800" dirty="0">
                <a:ea typeface="Times New Roman" panose="02020603050405020304" pitchFamily="18" charset="0"/>
                <a:cs typeface="Lucida Console" panose="020B0609040504020204" pitchFamily="49" charset="0"/>
              </a:rPr>
              <a:t>Figure 6.20 shows the C# operators from highest precedence to lowest.</a:t>
            </a:r>
            <a:r>
              <a:rPr lang="en-US" altLang="en-US" sz="28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altLang="en-US" sz="2800" dirty="0">
              <a:ea typeface="Times New Roman" panose="02020603050405020304" pitchFamily="18" charset="0"/>
              <a:cs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52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6_Page_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0"/>
            <a:ext cx="102155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2018 Pearson Education,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0522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9E718A-7B45-BDDE-F77E-FAD4081247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/>
              <a:t>شكرا جزيلا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3CD7E7-3180-AB6B-5FB2-DECC14BEAF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7A18AD-ADAB-5CBE-F69A-0E22823FEB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84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vcsharphtp6_05</Template>
  <TotalTime>98</TotalTime>
  <Words>1815</Words>
  <Application>Microsoft Office PowerPoint</Application>
  <PresentationFormat>Widescreen</PresentationFormat>
  <Paragraphs>153</Paragraphs>
  <Slides>54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MS Mincho</vt:lpstr>
      <vt:lpstr>Calibri</vt:lpstr>
      <vt:lpstr>Cambria</vt:lpstr>
      <vt:lpstr>Consolas</vt:lpstr>
      <vt:lpstr>Lucida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Control Statements: Part 2</vt:lpstr>
      <vt:lpstr>PowerPoint Presentation</vt:lpstr>
      <vt:lpstr>6.2  Essentials of Counter-Controlled Iteration</vt:lpstr>
      <vt:lpstr>PowerPoint Presentation</vt:lpstr>
      <vt:lpstr>6.3  for Iteration Statement </vt:lpstr>
      <vt:lpstr>PowerPoint Presentation</vt:lpstr>
      <vt:lpstr>PowerPoint Presentation</vt:lpstr>
      <vt:lpstr>6.3  for Iteration Statement (Cont.)</vt:lpstr>
      <vt:lpstr>PowerPoint Presentation</vt:lpstr>
      <vt:lpstr>6.3  for Iteration Statement (Cont.)</vt:lpstr>
      <vt:lpstr>PowerPoint Presentation</vt:lpstr>
      <vt:lpstr>6.5 App: Summing Even Integers</vt:lpstr>
      <vt:lpstr>PowerPoint Presentation</vt:lpstr>
      <vt:lpstr>6.6 App: Compound-Interest Calculations</vt:lpstr>
      <vt:lpstr>PowerPoint Presentation</vt:lpstr>
      <vt:lpstr>PowerPoint Presentation</vt:lpstr>
      <vt:lpstr>PowerPoint Presentation</vt:lpstr>
      <vt:lpstr>6.6.1 Performing the Interest Calculations with Math Method pow</vt:lpstr>
      <vt:lpstr>6.6.3 Caution: Do Not Use float or double for Monetary Amounts </vt:lpstr>
      <vt:lpstr>6.7  do...while Iteration Statement </vt:lpstr>
      <vt:lpstr>PowerPoint Presentation</vt:lpstr>
      <vt:lpstr>PowerPoint Presentation</vt:lpstr>
      <vt:lpstr>6.8  switch Multiple-Selection Statement </vt:lpstr>
      <vt:lpstr>6.8.1 Using a switch Statement to Count A, B, C, D and F Grades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6.10.1  break Statement</vt:lpstr>
      <vt:lpstr>PowerPoint Presentation</vt:lpstr>
      <vt:lpstr>PowerPoint Presentation</vt:lpstr>
      <vt:lpstr>6.10.2  break Statement</vt:lpstr>
      <vt:lpstr>PowerPoint Presentation</vt:lpstr>
      <vt:lpstr>PowerPoint Presentation</vt:lpstr>
      <vt:lpstr>6.11  Logical Operators </vt:lpstr>
      <vt:lpstr>6.11.1 Conditional AND (&amp;&amp;) Operator</vt:lpstr>
      <vt:lpstr>PowerPoint Presentation</vt:lpstr>
      <vt:lpstr>PowerPoint Presentation</vt:lpstr>
      <vt:lpstr>6.11.3 Short-Circuit Evaluation of Complex Conditions</vt:lpstr>
      <vt:lpstr>6.11.5 Boolean Logical Exclusive OR (^) </vt:lpstr>
      <vt:lpstr>PowerPoint Presentation</vt:lpstr>
      <vt:lpstr>6.11.6 Logical Negation (!) Operator</vt:lpstr>
      <vt:lpstr>PowerPoint Presentation</vt:lpstr>
      <vt:lpstr>6.11.7 Logical Operators Example</vt:lpstr>
      <vt:lpstr>PowerPoint Presentation</vt:lpstr>
      <vt:lpstr>PowerPoint Presentation</vt:lpstr>
      <vt:lpstr>PowerPoint Presentation</vt:lpstr>
      <vt:lpstr>PowerPoint Presentation</vt:lpstr>
      <vt:lpstr>6.11.7 Logical Operators Example</vt:lpstr>
      <vt:lpstr>PowerPoint Presentation</vt:lpstr>
      <vt:lpstr>شكرا جزيلا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Deitel</dc:creator>
  <cp:lastModifiedBy>Dr Ali Hussein Ahmed</cp:lastModifiedBy>
  <cp:revision>20</cp:revision>
  <dcterms:created xsi:type="dcterms:W3CDTF">2016-07-22T20:22:36Z</dcterms:created>
  <dcterms:modified xsi:type="dcterms:W3CDTF">2025-11-10T19:21:46Z</dcterms:modified>
</cp:coreProperties>
</file>