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115"/>
  </p:notesMasterIdLst>
  <p:sldIdLst>
    <p:sldId id="315" r:id="rId2"/>
    <p:sldId id="258" r:id="rId3"/>
    <p:sldId id="259" r:id="rId4"/>
    <p:sldId id="260" r:id="rId5"/>
    <p:sldId id="261" r:id="rId6"/>
    <p:sldId id="316" r:id="rId7"/>
    <p:sldId id="317" r:id="rId8"/>
    <p:sldId id="318" r:id="rId9"/>
    <p:sldId id="319" r:id="rId10"/>
    <p:sldId id="366" r:id="rId11"/>
    <p:sldId id="266" r:id="rId12"/>
    <p:sldId id="320" r:id="rId13"/>
    <p:sldId id="321" r:id="rId14"/>
    <p:sldId id="267" r:id="rId15"/>
    <p:sldId id="322" r:id="rId16"/>
    <p:sldId id="367" r:id="rId17"/>
    <p:sldId id="368" r:id="rId18"/>
    <p:sldId id="369" r:id="rId19"/>
    <p:sldId id="323" r:id="rId20"/>
    <p:sldId id="370" r:id="rId21"/>
    <p:sldId id="324" r:id="rId22"/>
    <p:sldId id="268" r:id="rId23"/>
    <p:sldId id="325" r:id="rId24"/>
    <p:sldId id="371" r:id="rId25"/>
    <p:sldId id="269" r:id="rId26"/>
    <p:sldId id="270" r:id="rId27"/>
    <p:sldId id="326" r:id="rId28"/>
    <p:sldId id="271" r:id="rId29"/>
    <p:sldId id="328" r:id="rId30"/>
    <p:sldId id="329" r:id="rId31"/>
    <p:sldId id="330" r:id="rId32"/>
    <p:sldId id="272" r:id="rId33"/>
    <p:sldId id="331" r:id="rId34"/>
    <p:sldId id="334" r:id="rId35"/>
    <p:sldId id="335" r:id="rId36"/>
    <p:sldId id="273" r:id="rId37"/>
    <p:sldId id="327" r:id="rId38"/>
    <p:sldId id="372" r:id="rId39"/>
    <p:sldId id="274" r:id="rId40"/>
    <p:sldId id="275" r:id="rId41"/>
    <p:sldId id="276" r:id="rId42"/>
    <p:sldId id="277" r:id="rId43"/>
    <p:sldId id="278" r:id="rId44"/>
    <p:sldId id="336" r:id="rId45"/>
    <p:sldId id="279" r:id="rId46"/>
    <p:sldId id="373" r:id="rId47"/>
    <p:sldId id="280" r:id="rId48"/>
    <p:sldId id="337" r:id="rId49"/>
    <p:sldId id="338" r:id="rId50"/>
    <p:sldId id="281" r:id="rId51"/>
    <p:sldId id="282" r:id="rId52"/>
    <p:sldId id="340" r:id="rId53"/>
    <p:sldId id="283" r:id="rId54"/>
    <p:sldId id="284" r:id="rId55"/>
    <p:sldId id="285" r:id="rId56"/>
    <p:sldId id="374" r:id="rId57"/>
    <p:sldId id="286" r:id="rId58"/>
    <p:sldId id="287" r:id="rId59"/>
    <p:sldId id="288" r:id="rId60"/>
    <p:sldId id="341" r:id="rId61"/>
    <p:sldId id="289" r:id="rId62"/>
    <p:sldId id="342" r:id="rId63"/>
    <p:sldId id="344" r:id="rId64"/>
    <p:sldId id="290" r:id="rId65"/>
    <p:sldId id="291" r:id="rId66"/>
    <p:sldId id="345" r:id="rId67"/>
    <p:sldId id="346" r:id="rId68"/>
    <p:sldId id="347" r:id="rId69"/>
    <p:sldId id="292" r:id="rId70"/>
    <p:sldId id="293" r:id="rId71"/>
    <p:sldId id="294" r:id="rId72"/>
    <p:sldId id="295" r:id="rId73"/>
    <p:sldId id="348" r:id="rId74"/>
    <p:sldId id="296" r:id="rId75"/>
    <p:sldId id="297" r:id="rId76"/>
    <p:sldId id="298" r:id="rId77"/>
    <p:sldId id="299" r:id="rId78"/>
    <p:sldId id="300" r:id="rId79"/>
    <p:sldId id="301" r:id="rId80"/>
    <p:sldId id="349" r:id="rId81"/>
    <p:sldId id="350" r:id="rId82"/>
    <p:sldId id="351" r:id="rId83"/>
    <p:sldId id="375" r:id="rId84"/>
    <p:sldId id="352" r:id="rId85"/>
    <p:sldId id="353" r:id="rId86"/>
    <p:sldId id="354" r:id="rId87"/>
    <p:sldId id="376" r:id="rId88"/>
    <p:sldId id="355" r:id="rId89"/>
    <p:sldId id="356" r:id="rId90"/>
    <p:sldId id="357" r:id="rId91"/>
    <p:sldId id="358" r:id="rId92"/>
    <p:sldId id="302" r:id="rId93"/>
    <p:sldId id="377" r:id="rId94"/>
    <p:sldId id="303" r:id="rId95"/>
    <p:sldId id="304" r:id="rId96"/>
    <p:sldId id="305" r:id="rId97"/>
    <p:sldId id="306" r:id="rId98"/>
    <p:sldId id="307" r:id="rId99"/>
    <p:sldId id="359" r:id="rId100"/>
    <p:sldId id="360" r:id="rId101"/>
    <p:sldId id="308" r:id="rId102"/>
    <p:sldId id="361" r:id="rId103"/>
    <p:sldId id="309" r:id="rId104"/>
    <p:sldId id="310" r:id="rId105"/>
    <p:sldId id="378" r:id="rId106"/>
    <p:sldId id="311" r:id="rId107"/>
    <p:sldId id="312" r:id="rId108"/>
    <p:sldId id="362" r:id="rId109"/>
    <p:sldId id="363" r:id="rId110"/>
    <p:sldId id="313" r:id="rId111"/>
    <p:sldId id="364" r:id="rId112"/>
    <p:sldId id="314" r:id="rId113"/>
    <p:sldId id="365" r:id="rId114"/>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2846" autoAdjust="0"/>
    <p:restoredTop sz="94660"/>
  </p:normalViewPr>
  <p:slideViewPr>
    <p:cSldViewPr snapToGrid="0">
      <p:cViewPr varScale="1">
        <p:scale>
          <a:sx n="46" d="100"/>
          <a:sy n="46" d="100"/>
        </p:scale>
        <p:origin x="-114" y="-57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447F5-EE22-480E-8B2A-2ACC9C693AF1}" type="datetimeFigureOut">
              <a:rPr lang="en-US" smtClean="0"/>
              <a:pPr/>
              <a:t>6/7/2017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6EE59-C9F2-4C9C-AD9E-ED719E5AADEE}" type="slidenum">
              <a:rPr lang="en-US" smtClean="0"/>
              <a:pPr/>
              <a:t>‹#›</a:t>
            </a:fld>
            <a:endParaRPr lang="en-US"/>
          </a:p>
        </p:txBody>
      </p:sp>
    </p:spTree>
    <p:extLst>
      <p:ext uri="{BB962C8B-B14F-4D97-AF65-F5344CB8AC3E}">
        <p14:creationId xmlns="" xmlns:p14="http://schemas.microsoft.com/office/powerpoint/2010/main" val="162450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376B6E-7392-4AAB-B74D-020DDD275D8F}" type="slidenum">
              <a:rPr lang="en-US" smtClean="0"/>
              <a:pPr/>
              <a:t>1</a:t>
            </a:fld>
            <a:endParaRPr lang="en-US"/>
          </a:p>
        </p:txBody>
      </p:sp>
    </p:spTree>
    <p:extLst>
      <p:ext uri="{BB962C8B-B14F-4D97-AF65-F5344CB8AC3E}">
        <p14:creationId xmlns="" xmlns:p14="http://schemas.microsoft.com/office/powerpoint/2010/main" val="2051875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xfrm>
            <a:off x="406400" y="696913"/>
            <a:ext cx="6197600" cy="3486150"/>
          </a:xfrm>
          <a:ln/>
        </p:spPr>
      </p:sp>
      <p:sp>
        <p:nvSpPr>
          <p:cNvPr id="1177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77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17B8F8C1-EAF7-4FAD-AB2F-3632D6D333F6}" type="slidenum">
              <a:rPr lang="en-US" altLang="en-US" sz="1200">
                <a:solidFill>
                  <a:schemeClr val="tx1"/>
                </a:solidFill>
                <a:latin typeface="Calibri" panose="020F0502020204030204" pitchFamily="34" charset="0"/>
              </a:rPr>
              <a:pPr eaLnBrk="1" hangingPunct="1"/>
              <a:t>6</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23808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xfrm>
            <a:off x="406400" y="696913"/>
            <a:ext cx="6197600" cy="3486150"/>
          </a:xfrm>
          <a:ln/>
        </p:spPr>
      </p:sp>
      <p:sp>
        <p:nvSpPr>
          <p:cNvPr id="1187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87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1DDCBB6-EA80-47ED-B96A-7726F4D6906D}" type="slidenum">
              <a:rPr lang="en-US" altLang="en-US" sz="1200">
                <a:solidFill>
                  <a:schemeClr val="tx1"/>
                </a:solidFill>
                <a:latin typeface="Calibri" panose="020F0502020204030204" pitchFamily="34" charset="0"/>
              </a:rPr>
              <a:pPr eaLnBrk="1" hangingPunct="1"/>
              <a:t>7</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4007007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696913"/>
            <a:ext cx="6197600" cy="3486150"/>
          </a:xfrm>
          <a:ln/>
        </p:spPr>
      </p:sp>
      <p:sp>
        <p:nvSpPr>
          <p:cNvPr id="1198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198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4B8DD78A-0C59-4D6B-80EB-CF9E9351D08C}" type="slidenum">
              <a:rPr lang="en-US" altLang="en-US" sz="1200">
                <a:solidFill>
                  <a:schemeClr val="tx1"/>
                </a:solidFill>
                <a:latin typeface="Calibri" panose="020F0502020204030204" pitchFamily="34" charset="0"/>
              </a:rPr>
              <a:pPr eaLnBrk="1" hangingPunct="1"/>
              <a:t>8</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777060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xfrm>
            <a:off x="406400" y="696913"/>
            <a:ext cx="6197600" cy="3486150"/>
          </a:xfrm>
          <a:ln/>
        </p:spPr>
      </p:sp>
      <p:sp>
        <p:nvSpPr>
          <p:cNvPr id="1208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08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284162A-E3CF-4385-95A4-D80F705483B1}" type="slidenum">
              <a:rPr lang="en-US" altLang="en-US" sz="1200">
                <a:solidFill>
                  <a:schemeClr val="tx1"/>
                </a:solidFill>
                <a:latin typeface="Calibri" panose="020F0502020204030204" pitchFamily="34" charset="0"/>
              </a:rPr>
              <a:pPr eaLnBrk="1" hangingPunct="1"/>
              <a:t>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269182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xfrm>
            <a:off x="406400" y="696913"/>
            <a:ext cx="6197600" cy="3486150"/>
          </a:xfrm>
          <a:ln/>
        </p:spPr>
      </p:sp>
      <p:sp>
        <p:nvSpPr>
          <p:cNvPr id="1208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08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284162A-E3CF-4385-95A4-D80F705483B1}" type="slidenum">
              <a:rPr lang="en-US" altLang="en-US" sz="1200">
                <a:solidFill>
                  <a:schemeClr val="tx1"/>
                </a:solidFill>
                <a:latin typeface="Calibri" panose="020F0502020204030204" pitchFamily="34" charset="0"/>
              </a:rPr>
              <a:pPr eaLnBrk="1" hangingPunct="1"/>
              <a:t>10</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016205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xfrm>
            <a:off x="406400" y="696913"/>
            <a:ext cx="6197600" cy="3486150"/>
          </a:xfrm>
          <a:ln/>
        </p:spPr>
      </p:sp>
      <p:sp>
        <p:nvSpPr>
          <p:cNvPr id="1218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18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E87C922-4C14-4FAA-ABC9-6B9CE37EDCCD}" type="slidenum">
              <a:rPr lang="en-US" altLang="en-US" sz="1200">
                <a:solidFill>
                  <a:schemeClr val="tx1"/>
                </a:solidFill>
                <a:latin typeface="Calibri" panose="020F0502020204030204" pitchFamily="34" charset="0"/>
              </a:rPr>
              <a:pPr eaLnBrk="1" hangingPunct="1"/>
              <a:t>12</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507638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xfrm>
            <a:off x="406400" y="696913"/>
            <a:ext cx="6197600" cy="3486150"/>
          </a:xfrm>
          <a:ln/>
        </p:spPr>
      </p:sp>
      <p:sp>
        <p:nvSpPr>
          <p:cNvPr id="1228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28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14A52D5-F67A-494C-B207-A307756C8A50}" type="slidenum">
              <a:rPr lang="en-US" altLang="en-US" sz="1200">
                <a:solidFill>
                  <a:schemeClr val="tx1"/>
                </a:solidFill>
                <a:latin typeface="Calibri" panose="020F0502020204030204" pitchFamily="34" charset="0"/>
              </a:rPr>
              <a:pPr eaLnBrk="1" hangingPunct="1"/>
              <a:t>13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500850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696913"/>
            <a:ext cx="6197600" cy="3486150"/>
          </a:xfrm>
          <a:ln/>
        </p:spPr>
      </p:sp>
      <p:sp>
        <p:nvSpPr>
          <p:cNvPr id="1239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39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7CF498F-723C-4DE9-AAE4-E9C2B6F564A5}" type="slidenum">
              <a:rPr lang="en-US" altLang="en-US" sz="1200">
                <a:solidFill>
                  <a:schemeClr val="tx1"/>
                </a:solidFill>
                <a:latin typeface="Calibri" panose="020F0502020204030204" pitchFamily="34" charset="0"/>
              </a:rPr>
              <a:pPr eaLnBrk="1" hangingPunct="1"/>
              <a:t>15</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216874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696913"/>
            <a:ext cx="6197600" cy="3486150"/>
          </a:xfrm>
          <a:ln/>
        </p:spPr>
      </p:sp>
      <p:sp>
        <p:nvSpPr>
          <p:cNvPr id="1239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39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7CF498F-723C-4DE9-AAE4-E9C2B6F564A5}" type="slidenum">
              <a:rPr lang="en-US" altLang="en-US" sz="1200">
                <a:solidFill>
                  <a:schemeClr val="tx1"/>
                </a:solidFill>
                <a:latin typeface="Calibri" panose="020F0502020204030204" pitchFamily="34" charset="0"/>
              </a:rPr>
              <a:pPr eaLnBrk="1" hangingPunct="1"/>
              <a:t>16</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762478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696913"/>
            <a:ext cx="6197600" cy="3486150"/>
          </a:xfrm>
          <a:ln/>
        </p:spPr>
      </p:sp>
      <p:sp>
        <p:nvSpPr>
          <p:cNvPr id="1239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39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7CF498F-723C-4DE9-AAE4-E9C2B6F564A5}" type="slidenum">
              <a:rPr lang="en-US" altLang="en-US" sz="1200">
                <a:solidFill>
                  <a:schemeClr val="tx1"/>
                </a:solidFill>
                <a:latin typeface="Calibri" panose="020F0502020204030204" pitchFamily="34" charset="0"/>
              </a:rPr>
              <a:pPr eaLnBrk="1" hangingPunct="1"/>
              <a:t>17</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953883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696913"/>
            <a:ext cx="6197600" cy="3486150"/>
          </a:xfrm>
          <a:ln/>
        </p:spPr>
      </p:sp>
      <p:sp>
        <p:nvSpPr>
          <p:cNvPr id="1239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39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7CF498F-723C-4DE9-AAE4-E9C2B6F564A5}" type="slidenum">
              <a:rPr lang="en-US" altLang="en-US" sz="1200">
                <a:solidFill>
                  <a:schemeClr val="tx1"/>
                </a:solidFill>
                <a:latin typeface="Calibri" panose="020F0502020204030204" pitchFamily="34" charset="0"/>
              </a:rPr>
              <a:pPr eaLnBrk="1" hangingPunct="1"/>
              <a:t>18</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151361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406400" y="696913"/>
            <a:ext cx="6197600" cy="3486150"/>
          </a:xfrm>
          <a:ln/>
        </p:spPr>
      </p:sp>
      <p:sp>
        <p:nvSpPr>
          <p:cNvPr id="1249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49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D9A3C48-9A13-436F-B4E5-F8A19FF1E4C5}" type="slidenum">
              <a:rPr lang="en-US" altLang="en-US" sz="1200">
                <a:solidFill>
                  <a:schemeClr val="tx1"/>
                </a:solidFill>
                <a:latin typeface="Calibri" panose="020F0502020204030204" pitchFamily="34" charset="0"/>
              </a:rPr>
              <a:pPr eaLnBrk="1" hangingPunct="1"/>
              <a:t>19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184304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xfrm>
            <a:off x="406400" y="696913"/>
            <a:ext cx="6197600" cy="3486150"/>
          </a:xfrm>
          <a:ln/>
        </p:spPr>
      </p:sp>
      <p:sp>
        <p:nvSpPr>
          <p:cNvPr id="1259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59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A17B743-0B3A-46D3-908D-7BEAB273F045}" type="slidenum">
              <a:rPr lang="en-US" altLang="en-US" sz="1200">
                <a:solidFill>
                  <a:schemeClr val="tx1"/>
                </a:solidFill>
                <a:latin typeface="Calibri" panose="020F0502020204030204" pitchFamily="34" charset="0"/>
              </a:rPr>
              <a:pPr eaLnBrk="1" hangingPunct="1"/>
              <a:t>21</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242008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xfrm>
            <a:off x="406400" y="696913"/>
            <a:ext cx="6197600" cy="3486150"/>
          </a:xfrm>
          <a:ln/>
        </p:spPr>
      </p:sp>
      <p:sp>
        <p:nvSpPr>
          <p:cNvPr id="1269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69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5271C99-7374-4A30-AA64-2510F7521763}" type="slidenum">
              <a:rPr lang="en-US" altLang="en-US" sz="1200">
                <a:solidFill>
                  <a:schemeClr val="tx1"/>
                </a:solidFill>
                <a:latin typeface="Calibri" panose="020F0502020204030204" pitchFamily="34" charset="0"/>
              </a:rPr>
              <a:pPr eaLnBrk="1" hangingPunct="1"/>
              <a:t>23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4277806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xfrm>
            <a:off x="406400" y="696913"/>
            <a:ext cx="6197600" cy="3486150"/>
          </a:xfrm>
          <a:ln/>
        </p:spPr>
      </p:sp>
      <p:sp>
        <p:nvSpPr>
          <p:cNvPr id="1269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69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5271C99-7374-4A30-AA64-2510F7521763}" type="slidenum">
              <a:rPr lang="en-US" altLang="en-US" sz="1200">
                <a:solidFill>
                  <a:schemeClr val="tx1"/>
                </a:solidFill>
                <a:latin typeface="Calibri" panose="020F0502020204030204" pitchFamily="34" charset="0"/>
              </a:rPr>
              <a:pPr eaLnBrk="1" hangingPunct="1"/>
              <a:t>24</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561925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xfrm>
            <a:off x="406400" y="696913"/>
            <a:ext cx="6197600" cy="3486150"/>
          </a:xfrm>
          <a:ln/>
        </p:spPr>
      </p:sp>
      <p:sp>
        <p:nvSpPr>
          <p:cNvPr id="1280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80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0EC7A14E-ABAC-4AE6-9F04-30B9E6C02130}" type="slidenum">
              <a:rPr lang="en-US" altLang="en-US" sz="1200">
                <a:solidFill>
                  <a:schemeClr val="tx1"/>
                </a:solidFill>
                <a:latin typeface="Calibri" panose="020F0502020204030204" pitchFamily="34" charset="0"/>
              </a:rPr>
              <a:pPr eaLnBrk="1" hangingPunct="1"/>
              <a:t>27</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92355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406400" y="696913"/>
            <a:ext cx="6197600" cy="3486150"/>
          </a:xfrm>
          <a:ln/>
        </p:spPr>
      </p:sp>
      <p:sp>
        <p:nvSpPr>
          <p:cNvPr id="1300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00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876AF024-447C-411B-AC88-38DB64E80B72}" type="slidenum">
              <a:rPr lang="en-US" altLang="en-US" sz="1200">
                <a:solidFill>
                  <a:schemeClr val="tx1"/>
                </a:solidFill>
                <a:latin typeface="Calibri" panose="020F0502020204030204" pitchFamily="34" charset="0"/>
              </a:rPr>
              <a:pPr eaLnBrk="1" hangingPunct="1"/>
              <a:t>29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574910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xfrm>
            <a:off x="406400" y="696913"/>
            <a:ext cx="6197600" cy="3486150"/>
          </a:xfrm>
          <a:ln/>
        </p:spPr>
      </p:sp>
      <p:sp>
        <p:nvSpPr>
          <p:cNvPr id="1310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10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D0748174-496F-4EBB-9342-B270102616AB}" type="slidenum">
              <a:rPr lang="en-US" altLang="en-US" sz="1200">
                <a:solidFill>
                  <a:schemeClr val="tx1"/>
                </a:solidFill>
                <a:latin typeface="Calibri" panose="020F0502020204030204" pitchFamily="34" charset="0"/>
              </a:rPr>
              <a:pPr eaLnBrk="1" hangingPunct="1"/>
              <a:t>30</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319849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06400" y="696913"/>
            <a:ext cx="6197600" cy="3486150"/>
          </a:xfrm>
          <a:ln/>
        </p:spPr>
      </p:sp>
      <p:sp>
        <p:nvSpPr>
          <p:cNvPr id="1320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21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4A18A78-59D6-4711-8D13-7DACF4A0D362}" type="slidenum">
              <a:rPr lang="en-US" altLang="en-US" sz="1200">
                <a:solidFill>
                  <a:schemeClr val="tx1"/>
                </a:solidFill>
                <a:latin typeface="Calibri" panose="020F0502020204030204" pitchFamily="34" charset="0"/>
              </a:rPr>
              <a:pPr eaLnBrk="1" hangingPunct="1"/>
              <a:t>31</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867848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406400" y="696913"/>
            <a:ext cx="6197600" cy="3486150"/>
          </a:xfrm>
          <a:ln/>
        </p:spPr>
      </p:sp>
      <p:sp>
        <p:nvSpPr>
          <p:cNvPr id="1331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31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6773237-7DAD-4ED4-ADDA-EFE0B7EFE364}" type="slidenum">
              <a:rPr lang="en-US" altLang="en-US" sz="1200">
                <a:solidFill>
                  <a:schemeClr val="tx1"/>
                </a:solidFill>
                <a:latin typeface="Calibri" panose="020F0502020204030204" pitchFamily="34" charset="0"/>
              </a:rPr>
              <a:pPr eaLnBrk="1" hangingPunct="1"/>
              <a:t>33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286845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406400" y="696913"/>
            <a:ext cx="6197600" cy="3486150"/>
          </a:xfrm>
          <a:ln/>
        </p:spPr>
      </p:sp>
      <p:sp>
        <p:nvSpPr>
          <p:cNvPr id="1361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61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89BDC7D6-F3D6-41D9-89E5-3D4F702F2B71}" type="slidenum">
              <a:rPr lang="en-US" altLang="en-US" sz="1200">
                <a:solidFill>
                  <a:schemeClr val="tx1"/>
                </a:solidFill>
                <a:latin typeface="Calibri" panose="020F0502020204030204" pitchFamily="34" charset="0"/>
              </a:rPr>
              <a:pPr eaLnBrk="1" hangingPunct="1"/>
              <a:t>34</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128049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406400" y="696913"/>
            <a:ext cx="6197600" cy="3486150"/>
          </a:xfrm>
          <a:ln/>
        </p:spPr>
      </p:sp>
      <p:sp>
        <p:nvSpPr>
          <p:cNvPr id="1372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72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A214178-C3E2-49CE-9A98-85067CAF7221}" type="slidenum">
              <a:rPr lang="en-US" altLang="en-US" sz="1200">
                <a:solidFill>
                  <a:schemeClr val="tx1"/>
                </a:solidFill>
                <a:latin typeface="Calibri" panose="020F0502020204030204" pitchFamily="34" charset="0"/>
              </a:rPr>
              <a:pPr eaLnBrk="1" hangingPunct="1"/>
              <a:t>35</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275752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xfrm>
            <a:off x="406400" y="696913"/>
            <a:ext cx="6197600" cy="3486150"/>
          </a:xfrm>
          <a:ln/>
        </p:spPr>
      </p:sp>
      <p:sp>
        <p:nvSpPr>
          <p:cNvPr id="1290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290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89A4462C-CD31-4AD6-8E40-4EC9ECAA3CB4}" type="slidenum">
              <a:rPr lang="en-US" altLang="en-US" sz="1200">
                <a:solidFill>
                  <a:schemeClr val="tx1"/>
                </a:solidFill>
                <a:latin typeface="Calibri" panose="020F0502020204030204" pitchFamily="34" charset="0"/>
              </a:rPr>
              <a:pPr eaLnBrk="1" hangingPunct="1"/>
              <a:t>37</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196927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xfrm>
            <a:off x="406400" y="696913"/>
            <a:ext cx="6197600" cy="3486150"/>
          </a:xfrm>
          <a:ln/>
        </p:spPr>
      </p:sp>
      <p:sp>
        <p:nvSpPr>
          <p:cNvPr id="13824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3824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D7C56B17-4F91-449E-B7D8-6B6B5637F67E}" type="slidenum">
              <a:rPr lang="en-US" altLang="en-US" sz="1200">
                <a:solidFill>
                  <a:schemeClr val="tx1"/>
                </a:solidFill>
                <a:latin typeface="Calibri" panose="020F0502020204030204" pitchFamily="34" charset="0"/>
              </a:rPr>
              <a:pPr eaLnBrk="1" hangingPunct="1"/>
              <a:t>44</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539227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xfrm>
            <a:off x="406400" y="696913"/>
            <a:ext cx="6197600" cy="3486150"/>
          </a:xfrm>
          <a:ln/>
        </p:spPr>
      </p:sp>
      <p:sp>
        <p:nvSpPr>
          <p:cNvPr id="1402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02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78043B2-F761-4970-803F-B78FC5A45B2E}" type="slidenum">
              <a:rPr lang="en-US" altLang="en-US" sz="1200">
                <a:solidFill>
                  <a:schemeClr val="tx1"/>
                </a:solidFill>
                <a:latin typeface="Calibri" panose="020F0502020204030204" pitchFamily="34" charset="0"/>
              </a:rPr>
              <a:pPr eaLnBrk="1" hangingPunct="1"/>
              <a:t>48</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952710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406400" y="696913"/>
            <a:ext cx="6197600" cy="3486150"/>
          </a:xfrm>
          <a:ln/>
        </p:spPr>
      </p:sp>
      <p:sp>
        <p:nvSpPr>
          <p:cNvPr id="1413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13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ACEC31B6-A2D2-4CEB-9EC7-85299D176DD9}" type="slidenum">
              <a:rPr lang="en-US" altLang="en-US" sz="1200">
                <a:solidFill>
                  <a:schemeClr val="tx1"/>
                </a:solidFill>
                <a:latin typeface="Calibri" panose="020F0502020204030204" pitchFamily="34" charset="0"/>
              </a:rPr>
              <a:pPr eaLnBrk="1" hangingPunct="1"/>
              <a:t>49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508459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xfrm>
            <a:off x="406400" y="696913"/>
            <a:ext cx="6197600" cy="3486150"/>
          </a:xfrm>
          <a:ln/>
        </p:spPr>
      </p:sp>
      <p:sp>
        <p:nvSpPr>
          <p:cNvPr id="1433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33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AF39592E-FBB7-4FD5-8D68-C8D22EE305F9}" type="slidenum">
              <a:rPr lang="en-US" altLang="en-US" sz="1200">
                <a:solidFill>
                  <a:schemeClr val="tx1"/>
                </a:solidFill>
                <a:latin typeface="Calibri" panose="020F0502020204030204" pitchFamily="34" charset="0"/>
              </a:rPr>
              <a:pPr eaLnBrk="1" hangingPunct="1"/>
              <a:t>52</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691682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xfrm>
            <a:off x="406400" y="696913"/>
            <a:ext cx="6197600" cy="3486150"/>
          </a:xfrm>
          <a:ln/>
        </p:spPr>
      </p:sp>
      <p:sp>
        <p:nvSpPr>
          <p:cNvPr id="1433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33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AF39592E-FBB7-4FD5-8D68-C8D22EE305F9}" type="slidenum">
              <a:rPr lang="en-US" altLang="en-US" sz="1200">
                <a:solidFill>
                  <a:schemeClr val="tx1"/>
                </a:solidFill>
                <a:latin typeface="Calibri" panose="020F0502020204030204" pitchFamily="34" charset="0"/>
              </a:rPr>
              <a:pPr eaLnBrk="1" hangingPunct="1"/>
              <a:t>56</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464920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xfrm>
            <a:off x="406400" y="696913"/>
            <a:ext cx="6197600" cy="3486150"/>
          </a:xfrm>
          <a:ln/>
        </p:spPr>
      </p:sp>
      <p:sp>
        <p:nvSpPr>
          <p:cNvPr id="1454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54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DD524C3-110A-4943-A9D4-AAF3809C36DE}" type="slidenum">
              <a:rPr lang="en-US" altLang="en-US" sz="1200">
                <a:solidFill>
                  <a:schemeClr val="tx1"/>
                </a:solidFill>
                <a:latin typeface="Calibri" panose="020F0502020204030204" pitchFamily="34" charset="0"/>
              </a:rPr>
              <a:pPr eaLnBrk="1" hangingPunct="1"/>
              <a:t>60</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98423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xfrm>
            <a:off x="406400" y="696913"/>
            <a:ext cx="6197600" cy="3486150"/>
          </a:xfrm>
          <a:ln/>
        </p:spPr>
      </p:sp>
      <p:sp>
        <p:nvSpPr>
          <p:cNvPr id="1464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64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8E41B8F-DDC9-4330-8826-B178D2B8435E}" type="slidenum">
              <a:rPr lang="en-US" altLang="en-US" sz="1200">
                <a:solidFill>
                  <a:schemeClr val="tx1"/>
                </a:solidFill>
                <a:latin typeface="Calibri" panose="020F0502020204030204" pitchFamily="34" charset="0"/>
              </a:rPr>
              <a:pPr eaLnBrk="1" hangingPunct="1"/>
              <a:t>62</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095597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xfrm>
            <a:off x="406400" y="696913"/>
            <a:ext cx="6197600" cy="3486150"/>
          </a:xfrm>
          <a:ln/>
        </p:spPr>
      </p:sp>
      <p:sp>
        <p:nvSpPr>
          <p:cNvPr id="1484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84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09054F1-495C-4580-9129-612EC4E41465}" type="slidenum">
              <a:rPr lang="en-US" altLang="en-US" sz="1200">
                <a:solidFill>
                  <a:schemeClr val="tx1"/>
                </a:solidFill>
                <a:latin typeface="Calibri" panose="020F0502020204030204" pitchFamily="34" charset="0"/>
              </a:rPr>
              <a:pPr eaLnBrk="1" hangingPunct="1"/>
              <a:t>63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612945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xfrm>
            <a:off x="406400" y="696913"/>
            <a:ext cx="6197600" cy="3486150"/>
          </a:xfrm>
          <a:ln/>
        </p:spPr>
      </p:sp>
      <p:sp>
        <p:nvSpPr>
          <p:cNvPr id="1495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495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C5E95DE-90A5-445E-BDBB-BCEE1538C860}" type="slidenum">
              <a:rPr lang="en-US" altLang="en-US" sz="1200">
                <a:solidFill>
                  <a:schemeClr val="tx1"/>
                </a:solidFill>
                <a:latin typeface="Calibri" panose="020F0502020204030204" pitchFamily="34" charset="0"/>
              </a:rPr>
              <a:pPr eaLnBrk="1" hangingPunct="1"/>
              <a:t>66</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851587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xfrm>
            <a:off x="406400" y="696913"/>
            <a:ext cx="6197600" cy="3486150"/>
          </a:xfrm>
          <a:ln/>
        </p:spPr>
      </p:sp>
      <p:sp>
        <p:nvSpPr>
          <p:cNvPr id="1505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05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88C0D0D3-3EDB-4D98-AF01-37F9D14CF9CB}" type="slidenum">
              <a:rPr lang="en-US" altLang="en-US" sz="1200">
                <a:solidFill>
                  <a:schemeClr val="tx1"/>
                </a:solidFill>
                <a:latin typeface="Calibri" panose="020F0502020204030204" pitchFamily="34" charset="0"/>
              </a:rPr>
              <a:pPr eaLnBrk="1" hangingPunct="1"/>
              <a:t>67</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385949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xfrm>
            <a:off x="406400" y="696913"/>
            <a:ext cx="6197600" cy="3486150"/>
          </a:xfrm>
          <a:ln/>
        </p:spPr>
      </p:sp>
      <p:sp>
        <p:nvSpPr>
          <p:cNvPr id="151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1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9D879116-A703-4F6E-951D-1CD14A4E092B}" type="slidenum">
              <a:rPr lang="en-US" altLang="en-US" sz="1200">
                <a:solidFill>
                  <a:schemeClr val="tx1"/>
                </a:solidFill>
                <a:latin typeface="Calibri" panose="020F0502020204030204" pitchFamily="34" charset="0"/>
              </a:rPr>
              <a:pPr eaLnBrk="1" hangingPunct="1"/>
              <a:t>68</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3060285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xfrm>
            <a:off x="406400" y="696913"/>
            <a:ext cx="6197600" cy="3486150"/>
          </a:xfrm>
          <a:ln/>
        </p:spPr>
      </p:sp>
      <p:sp>
        <p:nvSpPr>
          <p:cNvPr id="1525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25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510C8CA4-B53C-4F0F-ACAB-E7D5EA316727}" type="slidenum">
              <a:rPr lang="en-US" altLang="en-US" sz="1200">
                <a:solidFill>
                  <a:schemeClr val="tx1"/>
                </a:solidFill>
                <a:latin typeface="Calibri" panose="020F0502020204030204" pitchFamily="34" charset="0"/>
              </a:rPr>
              <a:pPr eaLnBrk="1" hangingPunct="1"/>
              <a:t>73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209717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xfrm>
            <a:off x="406400" y="696913"/>
            <a:ext cx="6197600" cy="3486150"/>
          </a:xfrm>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36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2B3CDCC-16C4-4552-936F-8E4BE6A6D784}" type="slidenum">
              <a:rPr lang="en-US" altLang="en-US" sz="1200">
                <a:solidFill>
                  <a:schemeClr val="tx1"/>
                </a:solidFill>
                <a:latin typeface="Calibri" panose="020F0502020204030204" pitchFamily="34" charset="0"/>
              </a:rPr>
              <a:pPr eaLnBrk="1" hangingPunct="1"/>
              <a:t>80</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760698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xfrm>
            <a:off x="406400" y="696913"/>
            <a:ext cx="6197600" cy="3486150"/>
          </a:xfrm>
          <a:ln/>
        </p:spPr>
      </p:sp>
      <p:sp>
        <p:nvSpPr>
          <p:cNvPr id="1546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46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F7FE9FF-4796-47B7-99AD-D91521D8B906}" type="slidenum">
              <a:rPr lang="en-US" altLang="en-US" sz="1200">
                <a:solidFill>
                  <a:schemeClr val="tx1"/>
                </a:solidFill>
                <a:latin typeface="Calibri" panose="020F0502020204030204" pitchFamily="34" charset="0"/>
              </a:rPr>
              <a:pPr eaLnBrk="1" hangingPunct="1"/>
              <a:t>81</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1163141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xfrm>
            <a:off x="406400" y="696913"/>
            <a:ext cx="6197600" cy="3486150"/>
          </a:xfrm>
          <a:ln/>
        </p:spPr>
      </p:sp>
      <p:sp>
        <p:nvSpPr>
          <p:cNvPr id="1556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56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58391ED-BCF0-45A5-AA27-649349D6D378}" type="slidenum">
              <a:rPr lang="en-US" altLang="en-US" sz="1200">
                <a:solidFill>
                  <a:schemeClr val="tx1"/>
                </a:solidFill>
                <a:latin typeface="Calibri" panose="020F0502020204030204" pitchFamily="34" charset="0"/>
              </a:rPr>
              <a:pPr eaLnBrk="1" hangingPunct="1"/>
              <a:t>82</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7189107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xfrm>
            <a:off x="406400" y="696913"/>
            <a:ext cx="6197600" cy="3486150"/>
          </a:xfrm>
          <a:ln/>
        </p:spPr>
      </p:sp>
      <p:sp>
        <p:nvSpPr>
          <p:cNvPr id="1556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56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F58391ED-BCF0-45A5-AA27-649349D6D378}" type="slidenum">
              <a:rPr lang="en-US" altLang="en-US" sz="1200">
                <a:solidFill>
                  <a:schemeClr val="tx1"/>
                </a:solidFill>
                <a:latin typeface="Calibri" panose="020F0502020204030204" pitchFamily="34" charset="0"/>
              </a:rPr>
              <a:pPr eaLnBrk="1" hangingPunct="1"/>
              <a:t>83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8296127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xfrm>
            <a:off x="406400" y="696913"/>
            <a:ext cx="6197600" cy="3486150"/>
          </a:xfrm>
          <a:ln/>
        </p:spPr>
      </p:sp>
      <p:sp>
        <p:nvSpPr>
          <p:cNvPr id="156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6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CA50AC6-6387-4185-9538-CCB481E5D1FE}" type="slidenum">
              <a:rPr lang="en-US" altLang="en-US" sz="1200">
                <a:solidFill>
                  <a:schemeClr val="tx1"/>
                </a:solidFill>
                <a:latin typeface="Calibri" panose="020F0502020204030204" pitchFamily="34" charset="0"/>
              </a:rPr>
              <a:pPr eaLnBrk="1" hangingPunct="1"/>
              <a:t>84</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4364744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xfrm>
            <a:off x="406400" y="696913"/>
            <a:ext cx="6197600" cy="3486150"/>
          </a:xfrm>
          <a:ln/>
        </p:spPr>
      </p:sp>
      <p:sp>
        <p:nvSpPr>
          <p:cNvPr id="1576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77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AAAFDB3D-5CDB-4932-9E7C-83A980C97E0D}" type="slidenum">
              <a:rPr lang="en-US" altLang="en-US" sz="1200">
                <a:solidFill>
                  <a:schemeClr val="tx1"/>
                </a:solidFill>
                <a:latin typeface="Calibri" panose="020F0502020204030204" pitchFamily="34" charset="0"/>
              </a:rPr>
              <a:pPr eaLnBrk="1" hangingPunct="1"/>
              <a:t>85</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1975794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406400" y="696913"/>
            <a:ext cx="6197600" cy="3486150"/>
          </a:xfrm>
          <a:ln/>
        </p:spPr>
      </p:sp>
      <p:sp>
        <p:nvSpPr>
          <p:cNvPr id="158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87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88CFE15-07F6-4454-8568-E919DC3ABCDB}" type="slidenum">
              <a:rPr lang="en-US" altLang="en-US" sz="1200">
                <a:solidFill>
                  <a:schemeClr val="tx1"/>
                </a:solidFill>
                <a:latin typeface="Calibri" panose="020F0502020204030204" pitchFamily="34" charset="0"/>
              </a:rPr>
              <a:pPr eaLnBrk="1" hangingPunct="1"/>
              <a:t>86</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0412975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406400" y="696913"/>
            <a:ext cx="6197600" cy="3486150"/>
          </a:xfrm>
          <a:ln/>
        </p:spPr>
      </p:sp>
      <p:sp>
        <p:nvSpPr>
          <p:cNvPr id="158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87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88CFE15-07F6-4454-8568-E919DC3ABCDB}" type="slidenum">
              <a:rPr lang="en-US" altLang="en-US" sz="1200">
                <a:solidFill>
                  <a:schemeClr val="tx1"/>
                </a:solidFill>
                <a:latin typeface="Calibri" panose="020F0502020204030204" pitchFamily="34" charset="0"/>
              </a:rPr>
              <a:pPr eaLnBrk="1" hangingPunct="1"/>
              <a:t>87</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2288803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xfrm>
            <a:off x="406400" y="696913"/>
            <a:ext cx="6197600" cy="3486150"/>
          </a:xfrm>
          <a:ln/>
        </p:spPr>
      </p:sp>
      <p:sp>
        <p:nvSpPr>
          <p:cNvPr id="15974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5974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8A4769A4-08AB-4BAA-9509-32EEAF71FD70}" type="slidenum">
              <a:rPr lang="en-US" altLang="en-US" sz="1200">
                <a:solidFill>
                  <a:schemeClr val="tx1"/>
                </a:solidFill>
                <a:latin typeface="Calibri" panose="020F0502020204030204" pitchFamily="34" charset="0"/>
              </a:rPr>
              <a:pPr eaLnBrk="1" hangingPunct="1"/>
              <a:t>88</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6384765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xfrm>
            <a:off x="406400" y="696913"/>
            <a:ext cx="6197600" cy="3486150"/>
          </a:xfrm>
          <a:ln/>
        </p:spPr>
      </p:sp>
      <p:sp>
        <p:nvSpPr>
          <p:cNvPr id="160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0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81BB2C0-4785-48E6-A2DE-B6C26C2BF9C4}" type="slidenum">
              <a:rPr lang="en-US" altLang="en-US" sz="1200">
                <a:solidFill>
                  <a:schemeClr val="tx1"/>
                </a:solidFill>
                <a:latin typeface="Calibri" panose="020F0502020204030204" pitchFamily="34" charset="0"/>
              </a:rPr>
              <a:pPr eaLnBrk="1" hangingPunct="1"/>
              <a:t>89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6472757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xfrm>
            <a:off x="406400" y="696913"/>
            <a:ext cx="6197600" cy="3486150"/>
          </a:xfrm>
          <a:ln/>
        </p:spPr>
      </p:sp>
      <p:sp>
        <p:nvSpPr>
          <p:cNvPr id="1617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17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7DC0826F-A3AB-4DAF-B75E-F83FF604072C}" type="slidenum">
              <a:rPr lang="en-US" altLang="en-US" sz="1200">
                <a:solidFill>
                  <a:schemeClr val="tx1"/>
                </a:solidFill>
                <a:latin typeface="Calibri" panose="020F0502020204030204" pitchFamily="34" charset="0"/>
              </a:rPr>
              <a:pPr eaLnBrk="1" hangingPunct="1"/>
              <a:t>90</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41280959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xfrm>
            <a:off x="406400" y="696913"/>
            <a:ext cx="6197600" cy="3486150"/>
          </a:xfrm>
          <a:ln/>
        </p:spPr>
      </p:sp>
      <p:sp>
        <p:nvSpPr>
          <p:cNvPr id="162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2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73468BB-3FEE-4D8F-AEC3-FB66D66BBB04}" type="slidenum">
              <a:rPr lang="en-US" altLang="en-US" sz="1200">
                <a:solidFill>
                  <a:schemeClr val="tx1"/>
                </a:solidFill>
                <a:latin typeface="Calibri" panose="020F0502020204030204" pitchFamily="34" charset="0"/>
              </a:rPr>
              <a:pPr eaLnBrk="1" hangingPunct="1"/>
              <a:t>91</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0649261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xfrm>
            <a:off x="406400" y="696913"/>
            <a:ext cx="6197600" cy="3486150"/>
          </a:xfrm>
          <a:ln/>
        </p:spPr>
      </p:sp>
      <p:sp>
        <p:nvSpPr>
          <p:cNvPr id="162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2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73468BB-3FEE-4D8F-AEC3-FB66D66BBB04}" type="slidenum">
              <a:rPr lang="en-US" altLang="en-US" sz="1200">
                <a:solidFill>
                  <a:schemeClr val="tx1"/>
                </a:solidFill>
                <a:latin typeface="Calibri" panose="020F0502020204030204" pitchFamily="34" charset="0"/>
              </a:rPr>
              <a:pPr eaLnBrk="1" hangingPunct="1"/>
              <a:t>93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7133450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406400" y="696913"/>
            <a:ext cx="6197600" cy="3486150"/>
          </a:xfrm>
          <a:ln/>
        </p:spPr>
      </p:sp>
      <p:sp>
        <p:nvSpPr>
          <p:cNvPr id="16384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384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B83E68BD-A137-488E-9455-2271DD78C4B5}" type="slidenum">
              <a:rPr lang="en-US" altLang="en-US" sz="1200">
                <a:solidFill>
                  <a:schemeClr val="tx1"/>
                </a:solidFill>
                <a:latin typeface="Calibri" panose="020F0502020204030204" pitchFamily="34" charset="0"/>
              </a:rPr>
              <a:pPr eaLnBrk="1" hangingPunct="1"/>
              <a:t>99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1485192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xfrm>
            <a:off x="406400" y="696913"/>
            <a:ext cx="6197600" cy="3486150"/>
          </a:xfrm>
          <a:ln/>
        </p:spPr>
      </p:sp>
      <p:sp>
        <p:nvSpPr>
          <p:cNvPr id="164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4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2B1A0C27-968C-4C40-B1E8-C3036B469866}" type="slidenum">
              <a:rPr lang="en-US" altLang="en-US" sz="1200">
                <a:solidFill>
                  <a:schemeClr val="tx1"/>
                </a:solidFill>
                <a:latin typeface="Calibri" panose="020F0502020204030204" pitchFamily="34" charset="0"/>
              </a:rPr>
              <a:pPr eaLnBrk="1" hangingPunct="1"/>
              <a:t>100</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39265458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xfrm>
            <a:off x="406400" y="696913"/>
            <a:ext cx="6197600" cy="3486150"/>
          </a:xfrm>
          <a:ln/>
        </p:spPr>
      </p:sp>
      <p:sp>
        <p:nvSpPr>
          <p:cNvPr id="1658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58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B8675FB-12FD-4F90-BB5E-E7FDB28AE969}" type="slidenum">
              <a:rPr lang="en-US" altLang="en-US" sz="1200">
                <a:solidFill>
                  <a:schemeClr val="tx1"/>
                </a:solidFill>
                <a:latin typeface="Calibri" panose="020F0502020204030204" pitchFamily="34" charset="0"/>
              </a:rPr>
              <a:pPr eaLnBrk="1" hangingPunct="1"/>
              <a:t>102</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6275435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xfrm>
            <a:off x="406400" y="696913"/>
            <a:ext cx="6197600" cy="3486150"/>
          </a:xfrm>
          <a:ln/>
        </p:spPr>
      </p:sp>
      <p:sp>
        <p:nvSpPr>
          <p:cNvPr id="1658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58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EB8675FB-12FD-4F90-BB5E-E7FDB28AE969}" type="slidenum">
              <a:rPr lang="en-US" altLang="en-US" sz="1200">
                <a:solidFill>
                  <a:schemeClr val="tx1"/>
                </a:solidFill>
                <a:latin typeface="Calibri" panose="020F0502020204030204" pitchFamily="34" charset="0"/>
              </a:rPr>
              <a:pPr eaLnBrk="1" hangingPunct="1"/>
              <a:t>105</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11787689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xfrm>
            <a:off x="406400" y="696913"/>
            <a:ext cx="6197600" cy="3486150"/>
          </a:xfrm>
          <a:ln/>
        </p:spPr>
      </p:sp>
      <p:sp>
        <p:nvSpPr>
          <p:cNvPr id="1669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69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CEF43741-0F14-4E29-9C33-ED639867B064}" type="slidenum">
              <a:rPr lang="en-US" altLang="en-US" sz="1200">
                <a:solidFill>
                  <a:schemeClr val="tx1"/>
                </a:solidFill>
                <a:latin typeface="Calibri" panose="020F0502020204030204" pitchFamily="34" charset="0"/>
              </a:rPr>
              <a:pPr eaLnBrk="1" hangingPunct="1"/>
              <a:t>108</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0593378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xfrm>
            <a:off x="406400" y="696913"/>
            <a:ext cx="6197600" cy="3486150"/>
          </a:xfrm>
          <a:ln/>
        </p:spPr>
      </p:sp>
      <p:sp>
        <p:nvSpPr>
          <p:cNvPr id="1679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79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37E4D88C-164E-43F1-8A58-3E3FD5BC279F}" type="slidenum">
              <a:rPr lang="en-US" altLang="en-US" sz="1200">
                <a:solidFill>
                  <a:schemeClr val="tx1"/>
                </a:solidFill>
                <a:latin typeface="Calibri" panose="020F0502020204030204" pitchFamily="34" charset="0"/>
              </a:rPr>
              <a:pPr eaLnBrk="1" hangingPunct="1"/>
              <a:t>109</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8257339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xfrm>
            <a:off x="406400" y="696913"/>
            <a:ext cx="6197600" cy="3486150"/>
          </a:xfrm>
          <a:ln/>
        </p:spPr>
      </p:sp>
      <p:sp>
        <p:nvSpPr>
          <p:cNvPr id="168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8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556A3176-6D69-4E38-93A7-69AF96483C27}" type="slidenum">
              <a:rPr lang="en-US" altLang="en-US" sz="1200">
                <a:solidFill>
                  <a:schemeClr val="tx1"/>
                </a:solidFill>
                <a:latin typeface="Calibri" panose="020F0502020204030204" pitchFamily="34" charset="0"/>
              </a:rPr>
              <a:pPr eaLnBrk="1" hangingPunct="1"/>
              <a:t>111</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2976258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xfrm>
            <a:off x="406400" y="696913"/>
            <a:ext cx="6197600" cy="3486150"/>
          </a:xfrm>
          <a:ln/>
        </p:spPr>
      </p:sp>
      <p:sp>
        <p:nvSpPr>
          <p:cNvPr id="169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69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1600">
                <a:solidFill>
                  <a:srgbClr val="275AFF"/>
                </a:solidFill>
                <a:latin typeface="Arial" panose="020B0604020202020204" pitchFamily="34" charset="0"/>
                <a:cs typeface="Times New Roman" panose="02020603050405020304" pitchFamily="18" charset="0"/>
              </a:defRPr>
            </a:lvl1pPr>
            <a:lvl2pPr marL="742950" indent="-285750" defTabSz="931863"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defTabSz="931863"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defTabSz="931863"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defTabSz="931863"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defTabSz="931863"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fld id="{651D4CC3-4E16-475B-888D-8DA899FAC73A}" type="slidenum">
              <a:rPr lang="en-US" altLang="en-US" sz="1200">
                <a:solidFill>
                  <a:schemeClr val="tx1"/>
                </a:solidFill>
                <a:latin typeface="Calibri" panose="020F0502020204030204" pitchFamily="34" charset="0"/>
              </a:rPr>
              <a:pPr eaLnBrk="1" hangingPunct="1"/>
              <a:t>113</a:t>
            </a:fld>
            <a:endParaRPr lang="en-US" altLang="en-US" sz="1200" dirty="0">
              <a:solidFill>
                <a:schemeClr val="tx1"/>
              </a:solidFill>
              <a:latin typeface="Calibri" panose="020F0502020204030204" pitchFamily="34" charset="0"/>
            </a:endParaRPr>
          </a:p>
        </p:txBody>
      </p:sp>
    </p:spTree>
    <p:extLst>
      <p:ext uri="{BB962C8B-B14F-4D97-AF65-F5344CB8AC3E}">
        <p14:creationId xmlns="" xmlns:p14="http://schemas.microsoft.com/office/powerpoint/2010/main" val="41175031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dirty="0">
              <a:latin typeface="Cambria" panose="02040503050406030204" pitchFamily="18" charset="0"/>
            </a:endParaRPr>
          </a:p>
        </p:txBody>
      </p:sp>
      <p:grpSp>
        <p:nvGrpSpPr>
          <p:cNvPr id="5" name="Group 18"/>
          <p:cNvGrpSpPr>
            <a:grpSpLocks/>
          </p:cNvGrpSpPr>
          <p:nvPr/>
        </p:nvGrpSpPr>
        <p:grpSpPr bwMode="auto">
          <a:xfrm>
            <a:off x="-4233" y="4953000"/>
            <a:ext cx="12196233"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dirty="0">
                <a:latin typeface="Cambria" panose="02040503050406030204" pitchFamily="18" charset="0"/>
                <a:cs typeface="+mn-cs"/>
              </a:endParaRPr>
            </a:p>
          </p:txBody>
        </p:sp>
        <p:sp>
          <p:nvSpPr>
            <p:cNvPr id="7" name="Freeform 20"/>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1332767423 h 528"/>
                <a:gd name="T6" fmla="*/ 12001943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dirty="0">
                <a:latin typeface="Cambria" panose="02040503050406030204" pitchFamily="18" charset="0"/>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2" name="Date Placeholder 29"/>
          <p:cNvSpPr>
            <a:spLocks noGrp="1"/>
          </p:cNvSpPr>
          <p:nvPr>
            <p:ph type="dt" sz="half" idx="10"/>
          </p:nvPr>
        </p:nvSpPr>
        <p:spPr/>
        <p:txBody>
          <a:bodyPr/>
          <a:lstStyle>
            <a:lvl1pPr>
              <a:defRPr smtClean="0">
                <a:solidFill>
                  <a:srgbClr val="FFFFFF"/>
                </a:solidFill>
              </a:defRPr>
            </a:lvl1pPr>
            <a:extLst/>
          </a:lstStyle>
          <a:p>
            <a:fld id="{507E5C2C-B3C0-4B3C-B919-B28AA2FC0B33}" type="datetime1">
              <a:rPr lang="en-US" smtClean="0"/>
              <a:pPr/>
              <a:t>6/7/2017</a:t>
            </a:fld>
            <a:endParaRPr lang="en-US"/>
          </a:p>
        </p:txBody>
      </p:sp>
      <p:sp>
        <p:nvSpPr>
          <p:cNvPr id="13" name="Slide Number Placeholder 26"/>
          <p:cNvSpPr>
            <a:spLocks noGrp="1"/>
          </p:cNvSpPr>
          <p:nvPr>
            <p:ph type="sldNum" sz="quarter" idx="11"/>
          </p:nvPr>
        </p:nvSpPr>
        <p:spPr/>
        <p:txBody>
          <a:bodyPr/>
          <a:lstStyle>
            <a:lvl1pPr>
              <a:defRPr>
                <a:solidFill>
                  <a:srgbClr val="FFFFFF"/>
                </a:solidFill>
              </a:defRPr>
            </a:lvl1pPr>
          </a:lstStyle>
          <a:p>
            <a:fld id="{CD1EA7FA-D315-4D8A-95BE-1BC6EFB5AB37}" type="slidenum">
              <a:rPr lang="en-US" smtClean="0"/>
              <a:pPr/>
              <a:t>‹#›</a:t>
            </a:fld>
            <a:endParaRPr lang="en-US"/>
          </a:p>
        </p:txBody>
      </p:sp>
      <p:sp>
        <p:nvSpPr>
          <p:cNvPr id="14" name="Footer Placeholder 18"/>
          <p:cNvSpPr>
            <a:spLocks noGrp="1"/>
          </p:cNvSpPr>
          <p:nvPr>
            <p:ph type="ftr" sz="quarter" idx="12"/>
          </p:nvPr>
        </p:nvSpPr>
        <p:spPr>
          <a:xfrm>
            <a:off x="3657600" y="6408739"/>
            <a:ext cx="5317067" cy="365125"/>
          </a:xfrm>
        </p:spPr>
        <p:txBody>
          <a:bodyPr/>
          <a:lstStyle>
            <a:lvl1pPr>
              <a:defRPr>
                <a:solidFill>
                  <a:schemeClr val="accent1">
                    <a:tint val="20000"/>
                  </a:schemeClr>
                </a:solidFill>
              </a:defRPr>
            </a:lvl1pPr>
            <a:extLst/>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56002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a:buFont typeface="Wingdings" pitchFamily="2" charset="2"/>
              <a:buChar char="§"/>
              <a:defRPr/>
            </a:lvl2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6" name="Date Placeholder 3"/>
          <p:cNvSpPr>
            <a:spLocks noGrp="1"/>
          </p:cNvSpPr>
          <p:nvPr>
            <p:ph type="dt" sz="half" idx="10"/>
          </p:nvPr>
        </p:nvSpPr>
        <p:spPr/>
        <p:txBody>
          <a:bodyPr/>
          <a:lstStyle>
            <a:lvl1pPr>
              <a:defRPr smtClean="0"/>
            </a:lvl1pPr>
            <a:extLst/>
          </a:lstStyle>
          <a:p>
            <a:fld id="{F4DA5ED5-9C72-41EC-BDA6-269311001A72}" type="datetime1">
              <a:rPr lang="en-US" smtClean="0"/>
              <a:pPr/>
              <a:t>6/7/2017</a:t>
            </a:fld>
            <a:endParaRPr lang="en-US"/>
          </a:p>
        </p:txBody>
      </p:sp>
      <p:sp>
        <p:nvSpPr>
          <p:cNvPr id="8" name="Footer Placeholder 4"/>
          <p:cNvSpPr>
            <a:spLocks noGrp="1"/>
          </p:cNvSpPr>
          <p:nvPr>
            <p:ph type="ftr" sz="quarter" idx="11"/>
          </p:nvPr>
        </p:nvSpPr>
        <p:spPr>
          <a:xfrm>
            <a:off x="5486400" y="6408739"/>
            <a:ext cx="3488267" cy="365125"/>
          </a:xfrm>
        </p:spPr>
        <p:txBody>
          <a:bodyPr/>
          <a:lstStyle>
            <a:lvl1pPr>
              <a:defRPr/>
            </a:lvl1pPr>
            <a:extLst/>
          </a:lstStyle>
          <a:p>
            <a:r>
              <a:rPr lang="en-US" dirty="0" smtClean="0"/>
              <a:t>© 2018 Pearson Education, Ltd. All Rights Reserved.</a:t>
            </a:r>
            <a:endParaRPr lang="en-US" dirty="0"/>
          </a:p>
        </p:txBody>
      </p:sp>
      <p:sp>
        <p:nvSpPr>
          <p:cNvPr id="9" name="Slide Number Placeholder 5"/>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2057726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4849284" y="3005138"/>
            <a:ext cx="243416"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5" name="Chevron 4"/>
          <p:cNvSpPr/>
          <p:nvPr/>
        </p:nvSpPr>
        <p:spPr>
          <a:xfrm>
            <a:off x="4599518" y="3005138"/>
            <a:ext cx="24553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2" name="Title 1"/>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smtClean="0"/>
            </a:lvl1pPr>
            <a:extLst/>
          </a:lstStyle>
          <a:p>
            <a:fld id="{72B7291C-F1D4-459E-879B-6E8EA4FB5267}" type="datetime1">
              <a:rPr lang="en-US" smtClean="0"/>
              <a:pPr/>
              <a:t>6/7/2017</a:t>
            </a:fld>
            <a:endParaRPr lang="en-US"/>
          </a:p>
        </p:txBody>
      </p:sp>
      <p:sp>
        <p:nvSpPr>
          <p:cNvPr id="7" name="Footer Placeholder 4"/>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8" name="Slide Number Placeholder 5"/>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223191951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smtClean="0"/>
            </a:lvl1pPr>
            <a:extLst/>
          </a:lstStyle>
          <a:p>
            <a:fld id="{733AF745-F78B-478F-B9AC-3E94E0FF121C}" type="datetime1">
              <a:rPr lang="en-US" smtClean="0"/>
              <a:pPr/>
              <a:t>6/7/2017</a:t>
            </a:fld>
            <a:endParaRPr lang="en-US"/>
          </a:p>
        </p:txBody>
      </p:sp>
      <p:sp>
        <p:nvSpPr>
          <p:cNvPr id="6" name="Footer Placeholder 5"/>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7" name="Slide Number Placeholder 6"/>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21560255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extLst/>
          </a:lstStyle>
          <a:p>
            <a:fld id="{C43B3012-6056-41B7-B7B4-927ED539C427}" type="datetime1">
              <a:rPr lang="en-US" smtClean="0"/>
              <a:pPr/>
              <a:t>6/7/2017</a:t>
            </a:fld>
            <a:endParaRPr lang="en-US"/>
          </a:p>
        </p:txBody>
      </p:sp>
      <p:sp>
        <p:nvSpPr>
          <p:cNvPr id="8" name="Footer Placeholder 7"/>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9" name="Slide Number Placeholder 8"/>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36048952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extLst/>
          </a:lstStyle>
          <a:p>
            <a:fld id="{7FC815C6-DECC-4DF6-B183-A07DF8BF01C0}" type="datetime1">
              <a:rPr lang="en-US" smtClean="0"/>
              <a:pPr/>
              <a:t>6/7/2017</a:t>
            </a:fld>
            <a:endParaRPr lang="en-US"/>
          </a:p>
        </p:txBody>
      </p:sp>
      <p:sp>
        <p:nvSpPr>
          <p:cNvPr id="4" name="Footer Placeholder 3"/>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5" name="Slide Number Placeholder 4"/>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2491687595"/>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fld id="{E0211AE4-40CA-4EBA-BBFA-05742F986E37}" type="datetime1">
              <a:rPr lang="en-US" smtClean="0"/>
              <a:pPr/>
              <a:t>6/7/2017</a:t>
            </a:fld>
            <a:endParaRPr lang="en-US"/>
          </a:p>
        </p:txBody>
      </p:sp>
      <p:sp>
        <p:nvSpPr>
          <p:cNvPr id="3" name="Footer Placeholder 21"/>
          <p:cNvSpPr>
            <a:spLocks noGrp="1"/>
          </p:cNvSpPr>
          <p:nvPr>
            <p:ph type="ftr" sz="quarter" idx="11"/>
          </p:nvPr>
        </p:nvSpPr>
        <p:spPr/>
        <p:txBody>
          <a:bodyPr/>
          <a:lstStyle>
            <a:lvl1pPr>
              <a:defRPr/>
            </a:lvl1pPr>
          </a:lstStyle>
          <a:p>
            <a:r>
              <a:rPr lang="en-US" dirty="0" smtClean="0"/>
              <a:t>© 2018 Pearson Education, Ltd. All Rights Reserved.</a:t>
            </a:r>
            <a:endParaRPr lang="en-US" dirty="0"/>
          </a:p>
        </p:txBody>
      </p:sp>
      <p:sp>
        <p:nvSpPr>
          <p:cNvPr id="4" name="Slide Number Placeholder 17"/>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508387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smtClean="0"/>
            </a:lvl1pPr>
            <a:extLst/>
          </a:lstStyle>
          <a:p>
            <a:fld id="{6D3FA793-4C56-4D04-B2C7-9CFDBDB5AFA0}" type="datetime1">
              <a:rPr lang="en-US" smtClean="0"/>
              <a:pPr/>
              <a:t>6/7/2017</a:t>
            </a:fld>
            <a:endParaRPr lang="en-US"/>
          </a:p>
        </p:txBody>
      </p:sp>
      <p:sp>
        <p:nvSpPr>
          <p:cNvPr id="6" name="Footer Placeholder 5"/>
          <p:cNvSpPr>
            <a:spLocks noGrp="1"/>
          </p:cNvSpPr>
          <p:nvPr>
            <p:ph type="ftr" sz="quarter" idx="11"/>
          </p:nvPr>
        </p:nvSpPr>
        <p:spPr/>
        <p:txBody>
          <a:bodyPr/>
          <a:lstStyle>
            <a:lvl1pPr>
              <a:defRPr/>
            </a:lvl1pPr>
            <a:extLst/>
          </a:lstStyle>
          <a:p>
            <a:r>
              <a:rPr lang="en-US" dirty="0" smtClean="0"/>
              <a:t>© 2018 Pearson Education, Ltd. All Rights Reserved.</a:t>
            </a:r>
            <a:endParaRPr lang="en-US" dirty="0"/>
          </a:p>
        </p:txBody>
      </p:sp>
      <p:sp>
        <p:nvSpPr>
          <p:cNvPr id="7" name="Slide Number Placeholder 6"/>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138715636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Freeform 4"/>
          <p:cNvSpPr>
            <a:spLocks/>
          </p:cNvSpPr>
          <p:nvPr/>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sz="1800" dirty="0">
              <a:latin typeface="Cambria" panose="02040503050406030204" pitchFamily="18" charset="0"/>
              <a:cs typeface="+mn-cs"/>
            </a:endParaRPr>
          </a:p>
        </p:txBody>
      </p:sp>
      <p:sp>
        <p:nvSpPr>
          <p:cNvPr id="6" name="Freeform 18"/>
          <p:cNvSpPr>
            <a:spLocks/>
          </p:cNvSpPr>
          <p:nvPr/>
        </p:nvSpPr>
        <p:spPr bwMode="auto">
          <a:xfrm>
            <a:off x="647700" y="5938838"/>
            <a:ext cx="4921251"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7" name="Right Triangle 6"/>
          <p:cNvSpPr>
            <a:spLocks/>
          </p:cNvSpPr>
          <p:nvPr/>
        </p:nvSpPr>
        <p:spPr bwMode="auto">
          <a:xfrm>
            <a:off x="-8056" y="5791253"/>
            <a:ext cx="4536419"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sz="1800" dirty="0">
              <a:latin typeface="Cambria" panose="02040503050406030204" pitchFamily="18" charset="0"/>
            </a:endParaRPr>
          </a:p>
        </p:txBody>
      </p:sp>
      <p:cxnSp>
        <p:nvCxnSpPr>
          <p:cNvPr id="8" name="Straight Connector 7"/>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11552768"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10" name="Chevron 9"/>
          <p:cNvSpPr/>
          <p:nvPr/>
        </p:nvSpPr>
        <p:spPr>
          <a:xfrm>
            <a:off x="11303001"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sz="1800" dirty="0">
              <a:latin typeface="Cambria" panose="02040503050406030204" pitchFamily="18" charset="0"/>
            </a:endParaRPr>
          </a:p>
        </p:txBody>
      </p:sp>
      <p:sp>
        <p:nvSpPr>
          <p:cNvPr id="4" name="Text Placeholder 3"/>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fld id="{81FB3F84-662D-4410-85A9-74C13B1E77B0}" type="datetime1">
              <a:rPr lang="en-US" smtClean="0"/>
              <a:pPr/>
              <a:t>6/7/2017</a:t>
            </a:fld>
            <a:endParaRPr lang="en-US"/>
          </a:p>
        </p:txBody>
      </p:sp>
      <p:sp>
        <p:nvSpPr>
          <p:cNvPr id="12" name="Footer Placeholder 5"/>
          <p:cNvSpPr>
            <a:spLocks noGrp="1"/>
          </p:cNvSpPr>
          <p:nvPr>
            <p:ph type="ftr" sz="quarter" idx="11"/>
          </p:nvPr>
        </p:nvSpPr>
        <p:spPr>
          <a:xfrm>
            <a:off x="5839884" y="6408739"/>
            <a:ext cx="3134783" cy="365125"/>
          </a:xfrm>
        </p:spPr>
        <p:txBody>
          <a:bodyPr/>
          <a:lstStyle>
            <a:lvl1pPr>
              <a:defRPr>
                <a:solidFill>
                  <a:schemeClr val="tx1"/>
                </a:solidFill>
              </a:defRPr>
            </a:lvl1pPr>
            <a:extLst/>
          </a:lstStyle>
          <a:p>
            <a:r>
              <a:rPr lang="en-US" dirty="0" smtClean="0"/>
              <a:t>© 2018 Pearson Education, Ltd. All Rights Reserved.</a:t>
            </a:r>
            <a:endParaRPr lang="en-US" dirty="0"/>
          </a:p>
        </p:txBody>
      </p:sp>
      <p:sp>
        <p:nvSpPr>
          <p:cNvPr id="13" name="Slide Number Placeholder 6"/>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257940847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fld id="{5CF18DC7-3D13-4988-9EE2-BD0042B7EC0D}" type="datetime1">
              <a:rPr lang="en-US" smtClean="0"/>
              <a:pPr/>
              <a:t>6/7/2017</a:t>
            </a:fld>
            <a:endParaRPr lang="en-US"/>
          </a:p>
        </p:txBody>
      </p:sp>
      <p:sp>
        <p:nvSpPr>
          <p:cNvPr id="5" name="Footer Placeholder 21"/>
          <p:cNvSpPr>
            <a:spLocks noGrp="1"/>
          </p:cNvSpPr>
          <p:nvPr>
            <p:ph type="ftr" sz="quarter" idx="11"/>
          </p:nvPr>
        </p:nvSpPr>
        <p:spPr/>
        <p:txBody>
          <a:bodyPr/>
          <a:lstStyle>
            <a:lvl1pPr>
              <a:defRPr/>
            </a:lvl1pPr>
          </a:lstStyle>
          <a:p>
            <a:r>
              <a:rPr lang="en-US" dirty="0" smtClean="0"/>
              <a:t>© 2018 Pearson Education, Ltd. All Rights Reserved.</a:t>
            </a:r>
            <a:endParaRPr lang="en-US" dirty="0"/>
          </a:p>
        </p:txBody>
      </p:sp>
      <p:sp>
        <p:nvSpPr>
          <p:cNvPr id="6" name="Slide Number Placeholder 17"/>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375243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fld id="{546FF5C4-E3D2-4C1D-8927-BE49B277733B}" type="datetime1">
              <a:rPr lang="en-US" smtClean="0"/>
              <a:pPr/>
              <a:t>6/7/2017</a:t>
            </a:fld>
            <a:endParaRPr lang="en-US"/>
          </a:p>
        </p:txBody>
      </p:sp>
      <p:sp>
        <p:nvSpPr>
          <p:cNvPr id="5" name="Footer Placeholder 21"/>
          <p:cNvSpPr>
            <a:spLocks noGrp="1"/>
          </p:cNvSpPr>
          <p:nvPr>
            <p:ph type="ftr" sz="quarter" idx="11"/>
          </p:nvPr>
        </p:nvSpPr>
        <p:spPr/>
        <p:txBody>
          <a:bodyPr/>
          <a:lstStyle>
            <a:lvl1pPr>
              <a:defRPr/>
            </a:lvl1pPr>
          </a:lstStyle>
          <a:p>
            <a:r>
              <a:rPr lang="en-US" dirty="0" smtClean="0"/>
              <a:t>© 2018 Pearson Education, Ltd. All Rights Reserved.</a:t>
            </a:r>
            <a:endParaRPr lang="en-US" dirty="0"/>
          </a:p>
        </p:txBody>
      </p:sp>
      <p:sp>
        <p:nvSpPr>
          <p:cNvPr id="6" name="Slide Number Placeholder 17"/>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869322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21"/>
          <p:cNvSpPr>
            <a:spLocks noGrp="1"/>
          </p:cNvSpPr>
          <p:nvPr>
            <p:ph type="ftr" sz="quarter" idx="11"/>
          </p:nvPr>
        </p:nvSpPr>
        <p:spPr>
          <a:xfrm>
            <a:off x="4488296" y="6408739"/>
            <a:ext cx="7044267" cy="365125"/>
          </a:xfrm>
        </p:spPr>
        <p:txBody>
          <a:bodyPr/>
          <a:lstStyle>
            <a:lvl1pPr>
              <a:defRPr/>
            </a:lvl1pPr>
          </a:lstStyle>
          <a:p>
            <a:r>
              <a:rPr lang="en-US" dirty="0" smtClean="0"/>
              <a:t>© 2018 Pearson Education, Ltd. All Rights Reserved.</a:t>
            </a:r>
            <a:endParaRPr lang="en-US" dirty="0"/>
          </a:p>
        </p:txBody>
      </p:sp>
      <p:sp>
        <p:nvSpPr>
          <p:cNvPr id="6" name="Slide Number Placeholder 17"/>
          <p:cNvSpPr>
            <a:spLocks noGrp="1"/>
          </p:cNvSpPr>
          <p:nvPr>
            <p:ph type="sldNum" sz="quarter" idx="12"/>
          </p:nvPr>
        </p:nvSpPr>
        <p:spPr/>
        <p:txBody>
          <a:bodyPr/>
          <a:lstStyle>
            <a:lvl1pPr>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1508508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dirty="0"/>
          </a:p>
        </p:txBody>
      </p:sp>
      <p:sp>
        <p:nvSpPr>
          <p:cNvPr id="1033" name="Text Placeholder 29"/>
          <p:cNvSpPr>
            <a:spLocks noGrp="1"/>
          </p:cNvSpPr>
          <p:nvPr>
            <p:ph type="body" idx="1"/>
          </p:nvPr>
        </p:nvSpPr>
        <p:spPr bwMode="auto">
          <a:xfrm>
            <a:off x="609600" y="1481138"/>
            <a:ext cx="10972800" cy="452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 name="Date Placeholder 9"/>
          <p:cNvSpPr>
            <a:spLocks noGrp="1"/>
          </p:cNvSpPr>
          <p:nvPr>
            <p:ph type="dt" sz="half" idx="2"/>
          </p:nvPr>
        </p:nvSpPr>
        <p:spPr>
          <a:xfrm>
            <a:off x="8970433" y="6408739"/>
            <a:ext cx="2559051"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Cambria" panose="02040503050406030204" pitchFamily="18" charset="0"/>
                <a:cs typeface="+mn-cs"/>
              </a:defRPr>
            </a:lvl1pPr>
            <a:extLst/>
          </a:lstStyle>
          <a:p>
            <a:fld id="{AFEC03D5-4A4C-4E62-9873-B49C10F43660}" type="datetime1">
              <a:rPr lang="en-US" smtClean="0"/>
              <a:pPr/>
              <a:t>6/7/2017</a:t>
            </a:fld>
            <a:endParaRPr lang="en-US"/>
          </a:p>
        </p:txBody>
      </p:sp>
      <p:sp>
        <p:nvSpPr>
          <p:cNvPr id="22" name="Footer Placeholder 21"/>
          <p:cNvSpPr>
            <a:spLocks noGrp="1"/>
          </p:cNvSpPr>
          <p:nvPr>
            <p:ph type="ftr" sz="quarter" idx="3"/>
          </p:nvPr>
        </p:nvSpPr>
        <p:spPr>
          <a:xfrm>
            <a:off x="5283200" y="6408739"/>
            <a:ext cx="369146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Cambria" panose="02040503050406030204" pitchFamily="18" charset="0"/>
                <a:cs typeface="+mn-cs"/>
              </a:defRPr>
            </a:lvl1pPr>
            <a:extLst/>
          </a:lstStyle>
          <a:p>
            <a:r>
              <a:rPr lang="en-US" dirty="0" smtClean="0"/>
              <a:t>© 2018 Pearson Education, Ltd. All Rights Reserved.</a:t>
            </a:r>
            <a:endParaRPr lang="en-US" dirty="0"/>
          </a:p>
        </p:txBody>
      </p:sp>
      <p:sp>
        <p:nvSpPr>
          <p:cNvPr id="18" name="Slide Number Placeholder 17"/>
          <p:cNvSpPr>
            <a:spLocks noGrp="1"/>
          </p:cNvSpPr>
          <p:nvPr>
            <p:ph type="sldNum" sz="quarter" idx="4"/>
          </p:nvPr>
        </p:nvSpPr>
        <p:spPr>
          <a:xfrm>
            <a:off x="11529484" y="6408739"/>
            <a:ext cx="488949"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Cambria" panose="02040503050406030204" pitchFamily="18" charset="0"/>
              </a:defRPr>
            </a:lvl1pPr>
          </a:lstStyle>
          <a:p>
            <a:fld id="{CD1EA7FA-D315-4D8A-95BE-1BC6EFB5AB37}" type="slidenum">
              <a:rPr lang="en-US" smtClean="0"/>
              <a:pPr/>
              <a:t>‹#›</a:t>
            </a:fld>
            <a:endParaRPr lang="en-US"/>
          </a:p>
        </p:txBody>
      </p:sp>
    </p:spTree>
    <p:extLst>
      <p:ext uri="{BB962C8B-B14F-4D97-AF65-F5344CB8AC3E}">
        <p14:creationId xmlns="" xmlns:p14="http://schemas.microsoft.com/office/powerpoint/2010/main" val="177102203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sldNum="0"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Cambria" panose="02040503050406030204" pitchFamily="18" charset="0"/>
          <a:ea typeface="+mj-ea"/>
          <a:cs typeface="+mj-cs"/>
        </a:defRPr>
      </a:lvl1pPr>
      <a:lvl2pPr algn="l" rtl="0" eaLnBrk="1" fontAlgn="base" hangingPunct="1">
        <a:spcBef>
          <a:spcPct val="0"/>
        </a:spcBef>
        <a:spcAft>
          <a:spcPct val="0"/>
        </a:spcAft>
        <a:defRPr sz="4100" b="1">
          <a:solidFill>
            <a:schemeClr val="tx2"/>
          </a:solidFill>
          <a:latin typeface="Lucida Sans Unicode" pitchFamily="34" charset="0"/>
        </a:defRPr>
      </a:lvl2pPr>
      <a:lvl3pPr algn="l" rtl="0" eaLnBrk="1" fontAlgn="base" hangingPunct="1">
        <a:spcBef>
          <a:spcPct val="0"/>
        </a:spcBef>
        <a:spcAft>
          <a:spcPct val="0"/>
        </a:spcAft>
        <a:defRPr sz="4100" b="1">
          <a:solidFill>
            <a:schemeClr val="tx2"/>
          </a:solidFill>
          <a:latin typeface="Lucida Sans Unicode" pitchFamily="34" charset="0"/>
        </a:defRPr>
      </a:lvl3pPr>
      <a:lvl4pPr algn="l" rtl="0" eaLnBrk="1" fontAlgn="base" hangingPunct="1">
        <a:spcBef>
          <a:spcPct val="0"/>
        </a:spcBef>
        <a:spcAft>
          <a:spcPct val="0"/>
        </a:spcAft>
        <a:defRPr sz="4100" b="1">
          <a:solidFill>
            <a:schemeClr val="tx2"/>
          </a:solidFill>
          <a:latin typeface="Lucida Sans Unicode" pitchFamily="34" charset="0"/>
        </a:defRPr>
      </a:lvl4pPr>
      <a:lvl5pPr algn="l" rtl="0" eaLnBrk="1" fontAlgn="base" hangingPunct="1">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Cambria" panose="02040503050406030204" pitchFamily="18" charset="0"/>
          <a:ea typeface="+mn-ea"/>
          <a:cs typeface="+mn-cs"/>
        </a:defRPr>
      </a:lvl1pPr>
      <a:lvl2pPr marL="620713" indent="-228600" algn="l" rtl="0" eaLnBrk="1" fontAlgn="base" hangingPunct="1">
        <a:spcBef>
          <a:spcPts val="325"/>
        </a:spcBef>
        <a:spcAft>
          <a:spcPct val="0"/>
        </a:spcAft>
        <a:buClr>
          <a:schemeClr val="accent1"/>
        </a:buClr>
        <a:buFont typeface="Verdana" panose="020B0604030504040204" pitchFamily="34" charset="0"/>
        <a:buChar char="◦"/>
        <a:defRPr sz="2300" kern="1200">
          <a:solidFill>
            <a:schemeClr val="tx1"/>
          </a:solidFill>
          <a:latin typeface="Cambria" panose="02040503050406030204" pitchFamily="18" charset="0"/>
          <a:ea typeface="+mn-ea"/>
          <a:cs typeface="+mn-cs"/>
        </a:defRPr>
      </a:lvl2pPr>
      <a:lvl3pPr marL="858838" indent="-228600" algn="l" rtl="0" eaLnBrk="1" fontAlgn="base" hangingPunct="1">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Cambria" panose="02040503050406030204" pitchFamily="18" charset="0"/>
          <a:ea typeface="+mn-ea"/>
          <a:cs typeface="+mn-cs"/>
        </a:defRPr>
      </a:lvl3pPr>
      <a:lvl4pPr marL="1143000" indent="-228600" algn="l" rtl="0" eaLnBrk="1" fontAlgn="base" hangingPunct="1">
        <a:spcBef>
          <a:spcPts val="350"/>
        </a:spcBef>
        <a:spcAft>
          <a:spcPct val="0"/>
        </a:spcAft>
        <a:buClr>
          <a:schemeClr val="accent2"/>
        </a:buClr>
        <a:defRPr sz="1900" kern="1200">
          <a:solidFill>
            <a:schemeClr val="tx1"/>
          </a:solidFill>
          <a:latin typeface="Cambria" panose="02040503050406030204" pitchFamily="18" charset="0"/>
          <a:ea typeface="+mn-ea"/>
          <a:cs typeface="+mn-cs"/>
        </a:defRPr>
      </a:lvl4pPr>
      <a:lvl5pPr marL="1143000" indent="-228600" algn="l" rtl="0" eaLnBrk="1" fontAlgn="base" hangingPunct="1">
        <a:spcBef>
          <a:spcPts val="350"/>
        </a:spcBef>
        <a:spcAft>
          <a:spcPct val="0"/>
        </a:spcAft>
        <a:buClr>
          <a:schemeClr val="accent2"/>
        </a:buClr>
        <a:defRPr sz="1900" kern="1200">
          <a:solidFill>
            <a:schemeClr val="tx1"/>
          </a:solidFill>
          <a:latin typeface="Cambria" panose="02040503050406030204" pitchFamily="18" charset="0"/>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Algorithm Development and Control Statements: Part 1</a:t>
            </a:r>
            <a:endParaRPr lang="en-US" dirty="0"/>
          </a:p>
        </p:txBody>
      </p:sp>
      <p:sp>
        <p:nvSpPr>
          <p:cNvPr id="3" name="Subtitle 2"/>
          <p:cNvSpPr>
            <a:spLocks noGrp="1"/>
          </p:cNvSpPr>
          <p:nvPr>
            <p:ph type="subTitle" idx="1"/>
          </p:nvPr>
        </p:nvSpPr>
        <p:spPr/>
        <p:txBody>
          <a:bodyPr/>
          <a:lstStyle/>
          <a:p>
            <a:r>
              <a:rPr lang="en-US" dirty="0" smtClean="0"/>
              <a:t>Chapter </a:t>
            </a:r>
            <a:r>
              <a:rPr lang="en-US" dirty="0"/>
              <a:t>5</a:t>
            </a:r>
            <a:r>
              <a:rPr lang="en-US" dirty="0" smtClean="0"/>
              <a:t> of Visual C# How to Program, 6/e</a:t>
            </a:r>
            <a:endParaRPr lang="en-US" dirty="0"/>
          </a:p>
        </p:txBody>
      </p:sp>
      <p:sp>
        <p:nvSpPr>
          <p:cNvPr id="4" name="Footer Placeholder 3"/>
          <p:cNvSpPr>
            <a:spLocks noGrp="1"/>
          </p:cNvSpPr>
          <p:nvPr>
            <p:ph type="ftr" sz="quarter" idx="12"/>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04440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0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55563" y="0"/>
            <a:ext cx="1207928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814516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0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280988" y="0"/>
            <a:ext cx="1162843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18783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0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79425"/>
            <a:ext cx="12192000" cy="58991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104022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0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1450"/>
            <a:ext cx="12192000" cy="65135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854353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p:txBody>
          <a:bodyPr/>
          <a:lstStyle/>
          <a:p>
            <a:r>
              <a:rPr lang="en-US" altLang="en-US" sz="3200" dirty="0" smtClean="0"/>
              <a:t>Computers solve problems by executing a series of actions in a specific order.</a:t>
            </a:r>
          </a:p>
          <a:p>
            <a:r>
              <a:rPr lang="en-US" altLang="en-US" sz="3200" dirty="0" smtClean="0"/>
              <a:t>An algorithm is a procedure for solving a problem, in terms of:</a:t>
            </a:r>
          </a:p>
          <a:p>
            <a:pPr lvl="1"/>
            <a:r>
              <a:rPr lang="en-US" altLang="en-US" sz="2800" dirty="0" smtClean="0"/>
              <a:t>the actions to be executed and</a:t>
            </a:r>
          </a:p>
          <a:p>
            <a:pPr lvl="1"/>
            <a:r>
              <a:rPr lang="en-US" altLang="en-US" sz="2800" dirty="0" smtClean="0"/>
              <a:t>the order in which these actions are executed</a:t>
            </a:r>
            <a:endParaRPr lang="en-US" altLang="en-US" sz="2800" dirty="0"/>
          </a:p>
        </p:txBody>
      </p:sp>
      <p:sp>
        <p:nvSpPr>
          <p:cNvPr id="41987" name="Rectangle 2"/>
          <p:cNvSpPr>
            <a:spLocks noGrp="1" noChangeArrowheads="1"/>
          </p:cNvSpPr>
          <p:nvPr>
            <p:ph type="title"/>
          </p:nvPr>
        </p:nvSpPr>
        <p:spPr/>
        <p:txBody>
          <a:bodyPr/>
          <a:lstStyle/>
          <a:p>
            <a:r>
              <a:rPr lang="en-US" smtClean="0"/>
              <a:t>5.2  Algorithms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765218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p:txBody>
          <a:bodyPr/>
          <a:lstStyle/>
          <a:p>
            <a:r>
              <a:rPr lang="en-US" altLang="en-US" sz="3200" dirty="0" smtClean="0"/>
              <a:t>Consider the “rise-and-shine algorithm” followed by one junior executive for getting out of bed and going to work:</a:t>
            </a:r>
          </a:p>
          <a:p>
            <a:pPr lvl="1"/>
            <a:r>
              <a:rPr lang="en-US" altLang="en-US" sz="2800" dirty="0" smtClean="0"/>
              <a:t>(1) get out of bed, </a:t>
            </a:r>
          </a:p>
          <a:p>
            <a:pPr lvl="1"/>
            <a:r>
              <a:rPr lang="en-US" altLang="en-US" sz="2800" dirty="0" smtClean="0"/>
              <a:t>(2) take off pajamas, </a:t>
            </a:r>
          </a:p>
          <a:p>
            <a:pPr lvl="1"/>
            <a:r>
              <a:rPr lang="en-US" altLang="en-US" sz="2800" dirty="0" smtClean="0"/>
              <a:t>(3) take a shower, </a:t>
            </a:r>
          </a:p>
          <a:p>
            <a:pPr lvl="1"/>
            <a:r>
              <a:rPr lang="en-US" altLang="en-US" sz="2800" dirty="0" smtClean="0"/>
              <a:t>(4) get dressed, </a:t>
            </a:r>
          </a:p>
          <a:p>
            <a:pPr lvl="1"/>
            <a:r>
              <a:rPr lang="en-US" altLang="en-US" sz="2800" dirty="0" smtClean="0"/>
              <a:t>(5) eat breakfast and </a:t>
            </a:r>
          </a:p>
          <a:p>
            <a:pPr lvl="1"/>
            <a:r>
              <a:rPr lang="en-US" altLang="en-US" sz="2800" dirty="0" smtClean="0"/>
              <a:t>(6) carpool to work. </a:t>
            </a:r>
          </a:p>
        </p:txBody>
      </p:sp>
      <p:sp>
        <p:nvSpPr>
          <p:cNvPr id="43011" name="Rectangle 2"/>
          <p:cNvSpPr>
            <a:spLocks noGrp="1" noChangeArrowheads="1"/>
          </p:cNvSpPr>
          <p:nvPr>
            <p:ph type="title"/>
          </p:nvPr>
        </p:nvSpPr>
        <p:spPr/>
        <p:txBody>
          <a:bodyPr/>
          <a:lstStyle/>
          <a:p>
            <a:r>
              <a:rPr lang="en-US" smtClean="0"/>
              <a:t>5.2  Algorithms (Cont..)</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692866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p:txBody>
          <a:bodyPr/>
          <a:lstStyle/>
          <a:p>
            <a:r>
              <a:rPr lang="en-US" altLang="en-US" sz="2800" dirty="0" smtClean="0"/>
              <a:t>Suppose that the same steps are performed in a different order:</a:t>
            </a:r>
          </a:p>
          <a:p>
            <a:pPr lvl="1"/>
            <a:r>
              <a:rPr lang="en-US" altLang="en-US" sz="2400" dirty="0" smtClean="0"/>
              <a:t>(1) get out of bed, </a:t>
            </a:r>
          </a:p>
          <a:p>
            <a:pPr lvl="1"/>
            <a:r>
              <a:rPr lang="en-US" altLang="en-US" sz="2400" dirty="0" smtClean="0"/>
              <a:t>(2) take off pajamas, </a:t>
            </a:r>
          </a:p>
          <a:p>
            <a:pPr lvl="1"/>
            <a:r>
              <a:rPr lang="en-US" altLang="en-US" sz="2400" dirty="0" smtClean="0"/>
              <a:t>(3) get dressed, </a:t>
            </a:r>
          </a:p>
          <a:p>
            <a:pPr lvl="1"/>
            <a:r>
              <a:rPr lang="en-US" altLang="en-US" sz="2400" dirty="0" smtClean="0"/>
              <a:t>(4) take a shower, </a:t>
            </a:r>
          </a:p>
          <a:p>
            <a:pPr lvl="1"/>
            <a:r>
              <a:rPr lang="en-US" altLang="en-US" sz="2400" dirty="0" smtClean="0"/>
              <a:t>(5) eat breakfast, </a:t>
            </a:r>
          </a:p>
          <a:p>
            <a:pPr lvl="1"/>
            <a:r>
              <a:rPr lang="en-US" altLang="en-US" sz="2400" dirty="0" smtClean="0"/>
              <a:t>(6) carpool to work.</a:t>
            </a:r>
          </a:p>
          <a:p>
            <a:r>
              <a:rPr lang="en-US" altLang="en-US" sz="2800" dirty="0" smtClean="0"/>
              <a:t>In this case, the junior executive shows up for work soaking wet. </a:t>
            </a:r>
          </a:p>
          <a:p>
            <a:r>
              <a:rPr lang="en-US" altLang="en-US" sz="2800" dirty="0" smtClean="0"/>
              <a:t>The order in which statements execute is called program control.</a:t>
            </a:r>
          </a:p>
        </p:txBody>
      </p:sp>
      <p:sp>
        <p:nvSpPr>
          <p:cNvPr id="44035" name="Rectangle 2"/>
          <p:cNvSpPr>
            <a:spLocks noGrp="1" noChangeArrowheads="1"/>
          </p:cNvSpPr>
          <p:nvPr>
            <p:ph type="title"/>
          </p:nvPr>
        </p:nvSpPr>
        <p:spPr/>
        <p:txBody>
          <a:bodyPr/>
          <a:lstStyle/>
          <a:p>
            <a:r>
              <a:rPr lang="en-US" smtClean="0"/>
              <a:t>5.2  Algorithms (Cont.)</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93804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p:txBody>
          <a:bodyPr/>
          <a:lstStyle/>
          <a:p>
            <a:r>
              <a:rPr lang="en-US" altLang="en-US" sz="3200" dirty="0" smtClean="0"/>
              <a:t>Pseudocode is similar to English—it’s not a programming language.</a:t>
            </a:r>
          </a:p>
          <a:p>
            <a:r>
              <a:rPr lang="en-US" altLang="en-US" sz="3200" dirty="0" smtClean="0"/>
              <a:t>It helps you “think out” an app before attempting to write it.</a:t>
            </a:r>
          </a:p>
          <a:p>
            <a:r>
              <a:rPr lang="en-US" altLang="en-US" sz="3200" dirty="0" smtClean="0"/>
              <a:t>A carefully prepared pseudocode app can easily be converted to a corresponding C# app. </a:t>
            </a:r>
          </a:p>
        </p:txBody>
      </p:sp>
      <p:sp>
        <p:nvSpPr>
          <p:cNvPr id="45059" name="Rectangle 2"/>
          <p:cNvSpPr>
            <a:spLocks noGrp="1" noChangeArrowheads="1"/>
          </p:cNvSpPr>
          <p:nvPr>
            <p:ph type="title"/>
          </p:nvPr>
        </p:nvSpPr>
        <p:spPr/>
        <p:txBody>
          <a:bodyPr/>
          <a:lstStyle/>
          <a:p>
            <a:r>
              <a:rPr lang="en-US" smtClean="0"/>
              <a:t>5.3  Pseudocode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18335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p:txBody>
          <a:bodyPr/>
          <a:lstStyle/>
          <a:p>
            <a:r>
              <a:rPr lang="en-US" altLang="en-US" sz="3200" dirty="0" smtClean="0"/>
              <a:t>The pseudocode of Fig</a:t>
            </a:r>
            <a:r>
              <a:rPr lang="en-US" altLang="en-US" sz="3200" dirty="0"/>
              <a:t>. </a:t>
            </a:r>
            <a:r>
              <a:rPr lang="en-US" altLang="en-US" sz="3200" dirty="0" smtClean="0"/>
              <a:t>5.1 </a:t>
            </a:r>
            <a:r>
              <a:rPr lang="en-US" altLang="en-US" sz="3200" dirty="0"/>
              <a:t>corresponds to the algorithm that inputs two integers from the user, adds these integers and displays their </a:t>
            </a:r>
            <a:r>
              <a:rPr lang="en-US" altLang="en-US" sz="3200" dirty="0" smtClean="0"/>
              <a:t>sum. </a:t>
            </a:r>
          </a:p>
          <a:p>
            <a:r>
              <a:rPr lang="en-US" altLang="en-US" sz="3200" dirty="0" smtClean="0"/>
              <a:t>The </a:t>
            </a:r>
            <a:r>
              <a:rPr lang="en-US" altLang="en-US" sz="3200" dirty="0"/>
              <a:t>pseudocode statements are simply English statements that convey what task is to be performed in C#. </a:t>
            </a:r>
            <a:endParaRPr lang="en-US" altLang="en-US" sz="3200" dirty="0" smtClean="0"/>
          </a:p>
        </p:txBody>
      </p:sp>
      <p:sp>
        <p:nvSpPr>
          <p:cNvPr id="45059" name="Rectangle 2"/>
          <p:cNvSpPr>
            <a:spLocks noGrp="1" noChangeArrowheads="1"/>
          </p:cNvSpPr>
          <p:nvPr>
            <p:ph type="title"/>
          </p:nvPr>
        </p:nvSpPr>
        <p:spPr/>
        <p:txBody>
          <a:bodyPr/>
          <a:lstStyle/>
          <a:p>
            <a:r>
              <a:rPr lang="en-US" smtClean="0"/>
              <a:t>5.3  Pseudocode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158661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158875"/>
            <a:ext cx="12192000" cy="45386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027991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p:txBody>
          <a:bodyPr/>
          <a:lstStyle/>
          <a:p>
            <a:r>
              <a:rPr lang="en-US" altLang="en-US" dirty="0" smtClean="0"/>
              <a:t>Normally, statements execute one after the other in sequential execution.</a:t>
            </a:r>
          </a:p>
          <a:p>
            <a:r>
              <a:rPr lang="en-US" altLang="en-US" dirty="0" smtClean="0"/>
              <a:t>Various C# statements enable you to specify the next statement to execute. This is called transfer of control.</a:t>
            </a:r>
          </a:p>
          <a:p>
            <a:r>
              <a:rPr lang="en-US" altLang="en-US" dirty="0" smtClean="0"/>
              <a:t>Structured apps are clearer, easier to debug and modify, and more likely to be bug free. </a:t>
            </a:r>
          </a:p>
        </p:txBody>
      </p:sp>
      <p:sp>
        <p:nvSpPr>
          <p:cNvPr id="46083" name="Rectangle 2"/>
          <p:cNvSpPr>
            <a:spLocks noGrp="1" noChangeArrowheads="1"/>
          </p:cNvSpPr>
          <p:nvPr>
            <p:ph type="title"/>
          </p:nvPr>
        </p:nvSpPr>
        <p:spPr/>
        <p:txBody>
          <a:bodyPr/>
          <a:lstStyle/>
          <a:p>
            <a:r>
              <a:rPr lang="en-US" smtClean="0"/>
              <a:t>5.4  Control Structures</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54945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p:txBody>
          <a:bodyPr/>
          <a:lstStyle/>
          <a:p>
            <a:r>
              <a:rPr lang="en-US" dirty="0"/>
              <a:t>The </a:t>
            </a:r>
            <a:r>
              <a:rPr lang="en-US" i="1" dirty="0"/>
              <a:t>sequence structure</a:t>
            </a:r>
            <a:r>
              <a:rPr lang="en-US" dirty="0"/>
              <a:t> is built into C#. </a:t>
            </a:r>
            <a:endParaRPr lang="en-US" dirty="0" smtClean="0"/>
          </a:p>
          <a:p>
            <a:pPr lvl="1"/>
            <a:r>
              <a:rPr lang="en-US" dirty="0" smtClean="0"/>
              <a:t>Unless </a:t>
            </a:r>
            <a:r>
              <a:rPr lang="en-US" dirty="0"/>
              <a:t>directed otherwise, the computer executes C# statements one after the other in the order in which they’re written—that is, in sequence. </a:t>
            </a:r>
          </a:p>
          <a:p>
            <a:r>
              <a:rPr lang="en-US" altLang="en-US" dirty="0" smtClean="0"/>
              <a:t>An activity diagram models the workflow of a software system (Fig. 5.1).</a:t>
            </a:r>
          </a:p>
          <a:p>
            <a:r>
              <a:rPr lang="en-US" altLang="en-US" dirty="0" smtClean="0"/>
              <a:t>Activity diagrams are composed of symbols such as action-state symbols, diamonds, small circles and notes.</a:t>
            </a:r>
          </a:p>
          <a:p>
            <a:r>
              <a:rPr lang="en-US" altLang="en-US" dirty="0" smtClean="0"/>
              <a:t>Transition arrows represent the flow of the activity.</a:t>
            </a:r>
          </a:p>
          <a:p>
            <a:r>
              <a:rPr lang="en-US" altLang="en-US" dirty="0" smtClean="0"/>
              <a:t>The solid circle represents the activity’s initial state.</a:t>
            </a:r>
          </a:p>
          <a:p>
            <a:r>
              <a:rPr lang="en-US" altLang="en-US" dirty="0" smtClean="0"/>
              <a:t>The solid circle surrounded by a hollow circle represents the final state. </a:t>
            </a:r>
          </a:p>
        </p:txBody>
      </p:sp>
      <p:sp>
        <p:nvSpPr>
          <p:cNvPr id="47107" name="Rectangle 2"/>
          <p:cNvSpPr>
            <a:spLocks noGrp="1" noChangeArrowheads="1"/>
          </p:cNvSpPr>
          <p:nvPr>
            <p:ph type="title"/>
          </p:nvPr>
        </p:nvSpPr>
        <p:spPr/>
        <p:txBody>
          <a:bodyPr/>
          <a:lstStyle/>
          <a:p>
            <a:r>
              <a:rPr lang="en-US" dirty="0" smtClean="0"/>
              <a:t>5.4.1 Sequence </a:t>
            </a:r>
            <a:r>
              <a:rPr lang="en-US" dirty="0"/>
              <a:t>Structure </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216082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763588"/>
            <a:ext cx="12192000" cy="53292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05138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p:txBody>
          <a:bodyPr/>
          <a:lstStyle/>
          <a:p>
            <a:r>
              <a:rPr lang="en-US" altLang="en-US" sz="3200" dirty="0" smtClean="0"/>
              <a:t>Single-entry/single-exit control statements make it easy to build apps.</a:t>
            </a:r>
          </a:p>
          <a:p>
            <a:r>
              <a:rPr lang="en-US" altLang="en-US" sz="3200" dirty="0" smtClean="0"/>
              <a:t>Control statements are “attached” to one another by connecting the exit point of one to the entry point of the next.</a:t>
            </a:r>
          </a:p>
          <a:p>
            <a:r>
              <a:rPr lang="en-US" altLang="en-US" sz="3200" dirty="0" smtClean="0"/>
              <a:t>This procedure is called control-statement stacking.</a:t>
            </a:r>
          </a:p>
          <a:p>
            <a:r>
              <a:rPr lang="en-US" altLang="en-US" sz="3200" dirty="0" smtClean="0"/>
              <a:t>Control-statement nesting allows a control statement to appear inside another control statement.</a:t>
            </a:r>
          </a:p>
        </p:txBody>
      </p:sp>
      <p:sp>
        <p:nvSpPr>
          <p:cNvPr id="50179" name="Rectangle 2"/>
          <p:cNvSpPr>
            <a:spLocks noGrp="1" noChangeArrowheads="1"/>
          </p:cNvSpPr>
          <p:nvPr>
            <p:ph type="title"/>
          </p:nvPr>
        </p:nvSpPr>
        <p:spPr/>
        <p:txBody>
          <a:bodyPr/>
          <a:lstStyle/>
          <a:p>
            <a:r>
              <a:rPr lang="en-US" dirty="0"/>
              <a:t>5.4.1 Sequence Structure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45302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p:txBody>
          <a:bodyPr/>
          <a:lstStyle/>
          <a:p>
            <a:r>
              <a:rPr lang="en-US" sz="3200" dirty="0"/>
              <a:t>C# has three types of selection structures, which from this point forward we shall refer to as </a:t>
            </a:r>
            <a:r>
              <a:rPr lang="en-US" sz="3200" b="1" dirty="0"/>
              <a:t>selection statements</a:t>
            </a:r>
            <a:r>
              <a:rPr lang="en-US" sz="3200" dirty="0"/>
              <a:t>. </a:t>
            </a:r>
            <a:endParaRPr lang="en-US" sz="3200" dirty="0" smtClean="0"/>
          </a:p>
          <a:p>
            <a:pPr lvl="1"/>
            <a:r>
              <a:rPr lang="en-US" sz="2800" dirty="0" smtClean="0"/>
              <a:t>The </a:t>
            </a:r>
            <a:r>
              <a:rPr lang="en-US" sz="2800" b="1" dirty="0">
                <a:latin typeface="Consolas" panose="020B0609020204030204" pitchFamily="49" charset="0"/>
              </a:rPr>
              <a:t>if</a:t>
            </a:r>
            <a:r>
              <a:rPr lang="en-US" sz="2800" b="1" dirty="0"/>
              <a:t> statement</a:t>
            </a:r>
            <a:r>
              <a:rPr lang="en-US" sz="2800" dirty="0"/>
              <a:t> performs (selects) an action if a condition is </a:t>
            </a:r>
            <a:r>
              <a:rPr lang="en-US" sz="2800" i="1" dirty="0"/>
              <a:t>true</a:t>
            </a:r>
            <a:r>
              <a:rPr lang="en-US" sz="2800" dirty="0"/>
              <a:t> or skips the action if the condition is </a:t>
            </a:r>
            <a:r>
              <a:rPr lang="en-US" sz="2800" i="1" dirty="0"/>
              <a:t>false</a:t>
            </a:r>
            <a:r>
              <a:rPr lang="en-US" sz="2800" dirty="0"/>
              <a:t>. </a:t>
            </a:r>
            <a:endParaRPr lang="en-US" sz="2800" dirty="0" smtClean="0"/>
          </a:p>
          <a:p>
            <a:pPr lvl="1"/>
            <a:r>
              <a:rPr lang="en-US" sz="2800" dirty="0" smtClean="0"/>
              <a:t>The </a:t>
            </a:r>
            <a:r>
              <a:rPr lang="en-US" sz="2800" b="1" dirty="0">
                <a:latin typeface="Consolas" panose="020B0609020204030204" pitchFamily="49" charset="0"/>
              </a:rPr>
              <a:t>if</a:t>
            </a:r>
            <a:r>
              <a:rPr lang="en-US" sz="2800" b="1" dirty="0"/>
              <a:t>…</a:t>
            </a:r>
            <a:r>
              <a:rPr lang="en-US" sz="2800" b="1" dirty="0">
                <a:latin typeface="Consolas" panose="020B0609020204030204" pitchFamily="49" charset="0"/>
              </a:rPr>
              <a:t>else</a:t>
            </a:r>
            <a:r>
              <a:rPr lang="en-US" sz="2800" b="1" dirty="0"/>
              <a:t> statement</a:t>
            </a:r>
            <a:r>
              <a:rPr lang="en-US" sz="2800" dirty="0"/>
              <a:t> performs an action if a condition is </a:t>
            </a:r>
            <a:r>
              <a:rPr lang="en-US" sz="2800" i="1" dirty="0"/>
              <a:t>true</a:t>
            </a:r>
            <a:r>
              <a:rPr lang="en-US" sz="2800" dirty="0"/>
              <a:t> or performs a different action if the condition is </a:t>
            </a:r>
            <a:r>
              <a:rPr lang="en-US" sz="2800" i="1" dirty="0"/>
              <a:t>false</a:t>
            </a:r>
            <a:r>
              <a:rPr lang="en-US" sz="2800" dirty="0"/>
              <a:t>. </a:t>
            </a:r>
            <a:endParaRPr lang="en-US" sz="2800" dirty="0" smtClean="0"/>
          </a:p>
          <a:p>
            <a:pPr lvl="1"/>
            <a:r>
              <a:rPr lang="en-US" sz="2800" dirty="0" smtClean="0"/>
              <a:t>The </a:t>
            </a:r>
            <a:r>
              <a:rPr lang="en-US" sz="2800" dirty="0">
                <a:latin typeface="Consolas" panose="020B0609020204030204" pitchFamily="49" charset="0"/>
              </a:rPr>
              <a:t>switch</a:t>
            </a:r>
            <a:r>
              <a:rPr lang="en-US" sz="2800" dirty="0"/>
              <a:t> statement (Chapter 6) performs one of many different actions, depending on the value of an expression.</a:t>
            </a:r>
          </a:p>
          <a:p>
            <a:endParaRPr lang="en-US" altLang="en-US" sz="3200" dirty="0" smtClean="0"/>
          </a:p>
        </p:txBody>
      </p:sp>
      <p:sp>
        <p:nvSpPr>
          <p:cNvPr id="50179" name="Rectangle 2"/>
          <p:cNvSpPr>
            <a:spLocks noGrp="1" noChangeArrowheads="1"/>
          </p:cNvSpPr>
          <p:nvPr>
            <p:ph type="title"/>
          </p:nvPr>
        </p:nvSpPr>
        <p:spPr/>
        <p:txBody>
          <a:bodyPr>
            <a:normAutofit/>
          </a:bodyPr>
          <a:lstStyle/>
          <a:p>
            <a:r>
              <a:rPr lang="en-US" dirty="0" smtClean="0"/>
              <a:t>5.4.2 </a:t>
            </a:r>
            <a:r>
              <a:rPr lang="en-US" dirty="0"/>
              <a:t>Selection </a:t>
            </a:r>
            <a:r>
              <a:rPr lang="en-US" dirty="0" smtClean="0"/>
              <a:t>Statements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8100992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p:txBody>
          <a:bodyPr/>
          <a:lstStyle/>
          <a:p>
            <a:r>
              <a:rPr lang="en-US" sz="2800" dirty="0"/>
              <a:t>C# provides four </a:t>
            </a:r>
            <a:r>
              <a:rPr lang="en-US" sz="2800" b="1" dirty="0"/>
              <a:t>iteration statements</a:t>
            </a:r>
            <a:r>
              <a:rPr lang="en-US" sz="2800" dirty="0"/>
              <a:t> (sometimes called </a:t>
            </a:r>
            <a:r>
              <a:rPr lang="en-US" sz="2800" b="1" dirty="0" smtClean="0"/>
              <a:t>repetition statements</a:t>
            </a:r>
            <a:r>
              <a:rPr lang="en-US" sz="2800" dirty="0" smtClean="0"/>
              <a:t> </a:t>
            </a:r>
            <a:r>
              <a:rPr lang="en-US" sz="2800" dirty="0"/>
              <a:t>or </a:t>
            </a:r>
            <a:r>
              <a:rPr lang="en-US" sz="2800" b="1" dirty="0"/>
              <a:t>looping statements</a:t>
            </a:r>
            <a:r>
              <a:rPr lang="en-US" sz="2800" dirty="0"/>
              <a:t>) that enable programs to perform statements repeatedly as long as a condition (called the </a:t>
            </a:r>
            <a:r>
              <a:rPr lang="en-US" sz="2800" b="1" dirty="0"/>
              <a:t>loop-continuation condition</a:t>
            </a:r>
            <a:r>
              <a:rPr lang="en-US" sz="2800" dirty="0"/>
              <a:t>) remains </a:t>
            </a:r>
            <a:r>
              <a:rPr lang="en-US" sz="2800" i="1" dirty="0"/>
              <a:t>true</a:t>
            </a:r>
            <a:r>
              <a:rPr lang="en-US" sz="2800" dirty="0"/>
              <a:t>. </a:t>
            </a:r>
            <a:endParaRPr lang="en-US" sz="2800" dirty="0" smtClean="0"/>
          </a:p>
          <a:p>
            <a:pPr lvl="1"/>
            <a:r>
              <a:rPr lang="en-US" sz="2400" dirty="0" smtClean="0">
                <a:latin typeface="Consolas" panose="020B0609020204030204" pitchFamily="49" charset="0"/>
              </a:rPr>
              <a:t>while</a:t>
            </a:r>
            <a:r>
              <a:rPr lang="en-US" sz="2400" dirty="0"/>
              <a:t>, </a:t>
            </a:r>
            <a:r>
              <a:rPr lang="en-US" sz="2400" dirty="0">
                <a:latin typeface="Consolas" panose="020B0609020204030204" pitchFamily="49" charset="0"/>
              </a:rPr>
              <a:t>do</a:t>
            </a:r>
            <a:r>
              <a:rPr lang="en-US" sz="2400" dirty="0"/>
              <a:t>…</a:t>
            </a:r>
            <a:r>
              <a:rPr lang="en-US" sz="2400" dirty="0">
                <a:latin typeface="Consolas" panose="020B0609020204030204" pitchFamily="49" charset="0"/>
              </a:rPr>
              <a:t>while</a:t>
            </a:r>
            <a:r>
              <a:rPr lang="en-US" sz="2400" dirty="0"/>
              <a:t>, </a:t>
            </a:r>
            <a:r>
              <a:rPr lang="en-US" sz="2400" dirty="0">
                <a:latin typeface="Consolas" panose="020B0609020204030204" pitchFamily="49" charset="0"/>
              </a:rPr>
              <a:t>for</a:t>
            </a:r>
            <a:r>
              <a:rPr lang="en-US" sz="2400" dirty="0"/>
              <a:t> and </a:t>
            </a:r>
            <a:r>
              <a:rPr lang="en-US" sz="2400" dirty="0" err="1" smtClean="0">
                <a:latin typeface="Consolas" panose="020B0609020204030204" pitchFamily="49" charset="0"/>
              </a:rPr>
              <a:t>foreach</a:t>
            </a:r>
            <a:r>
              <a:rPr lang="en-US" sz="2400" dirty="0" smtClean="0"/>
              <a:t> </a:t>
            </a:r>
            <a:r>
              <a:rPr lang="en-US" sz="2400" dirty="0"/>
              <a:t>statements. </a:t>
            </a:r>
            <a:endParaRPr lang="en-US" sz="2400" dirty="0" smtClean="0"/>
          </a:p>
          <a:p>
            <a:r>
              <a:rPr lang="en-US" sz="2800" dirty="0" smtClean="0"/>
              <a:t>The </a:t>
            </a:r>
            <a:r>
              <a:rPr lang="en-US" sz="2800" dirty="0" smtClean="0">
                <a:latin typeface="Consolas" panose="020B0609020204030204" pitchFamily="49" charset="0"/>
              </a:rPr>
              <a:t>while</a:t>
            </a:r>
            <a:r>
              <a:rPr lang="en-US" sz="2800" dirty="0" smtClean="0"/>
              <a:t>, </a:t>
            </a:r>
            <a:r>
              <a:rPr lang="en-US" sz="2800" dirty="0">
                <a:latin typeface="Consolas" panose="020B0609020204030204" pitchFamily="49" charset="0"/>
              </a:rPr>
              <a:t>for</a:t>
            </a:r>
            <a:r>
              <a:rPr lang="en-US" sz="2800" dirty="0"/>
              <a:t> and </a:t>
            </a:r>
            <a:r>
              <a:rPr lang="en-US" sz="2800" dirty="0" err="1">
                <a:latin typeface="Consolas" panose="020B0609020204030204" pitchFamily="49" charset="0"/>
              </a:rPr>
              <a:t>foreach</a:t>
            </a:r>
            <a:r>
              <a:rPr lang="en-US" sz="2800" dirty="0"/>
              <a:t> statements perform the action (or group of actions) in their bodies </a:t>
            </a:r>
            <a:r>
              <a:rPr lang="en-US" sz="2800" i="1" dirty="0"/>
              <a:t>zero or </a:t>
            </a:r>
            <a:r>
              <a:rPr lang="en-US" sz="2800" i="1" dirty="0" smtClean="0"/>
              <a:t>more times</a:t>
            </a:r>
            <a:r>
              <a:rPr lang="en-US" sz="2800" dirty="0" smtClean="0"/>
              <a:t>. </a:t>
            </a:r>
          </a:p>
          <a:p>
            <a:r>
              <a:rPr lang="en-US" sz="2800" dirty="0" smtClean="0"/>
              <a:t>The </a:t>
            </a:r>
            <a:r>
              <a:rPr lang="en-US" sz="2800" dirty="0">
                <a:latin typeface="Consolas" panose="020B0609020204030204" pitchFamily="49" charset="0"/>
              </a:rPr>
              <a:t>do</a:t>
            </a:r>
            <a:r>
              <a:rPr lang="en-US" sz="2800" dirty="0"/>
              <a:t>…</a:t>
            </a:r>
            <a:r>
              <a:rPr lang="en-US" sz="2800" dirty="0">
                <a:latin typeface="Consolas" panose="020B0609020204030204" pitchFamily="49" charset="0"/>
              </a:rPr>
              <a:t>while</a:t>
            </a:r>
            <a:r>
              <a:rPr lang="en-US" sz="2800" dirty="0"/>
              <a:t> statement performs the action (or group of actions) in its body </a:t>
            </a:r>
            <a:r>
              <a:rPr lang="en-US" sz="2800" i="1" dirty="0"/>
              <a:t>one or more times</a:t>
            </a:r>
            <a:r>
              <a:rPr lang="en-US" sz="2800" dirty="0"/>
              <a:t>. </a:t>
            </a:r>
          </a:p>
        </p:txBody>
      </p:sp>
      <p:sp>
        <p:nvSpPr>
          <p:cNvPr id="50179" name="Rectangle 2"/>
          <p:cNvSpPr>
            <a:spLocks noGrp="1" noChangeArrowheads="1"/>
          </p:cNvSpPr>
          <p:nvPr>
            <p:ph type="title"/>
          </p:nvPr>
        </p:nvSpPr>
        <p:spPr/>
        <p:txBody>
          <a:bodyPr>
            <a:normAutofit/>
          </a:bodyPr>
          <a:lstStyle/>
          <a:p>
            <a:r>
              <a:rPr lang="en-US" dirty="0" smtClean="0"/>
              <a:t>5.4.3 Iteration Statements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11652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p:txBody>
          <a:bodyPr/>
          <a:lstStyle/>
          <a:p>
            <a:r>
              <a:rPr lang="en-US" sz="2400" dirty="0"/>
              <a:t>Every app is formed by combining as many of these statements as is appropriate for the algorithm the app implements. </a:t>
            </a:r>
            <a:endParaRPr lang="en-US" sz="2400" dirty="0" smtClean="0"/>
          </a:p>
          <a:p>
            <a:r>
              <a:rPr lang="en-US" sz="2400" dirty="0" smtClean="0"/>
              <a:t>Each </a:t>
            </a:r>
            <a:r>
              <a:rPr lang="en-US" sz="2400" dirty="0"/>
              <a:t>activity </a:t>
            </a:r>
            <a:r>
              <a:rPr lang="en-US" sz="2400" dirty="0" smtClean="0"/>
              <a:t>diagram </a:t>
            </a:r>
            <a:r>
              <a:rPr lang="en-US" sz="2400" dirty="0"/>
              <a:t>contains an initial state and a final state that represent a control statement’s entry point and exit point, respectively. </a:t>
            </a:r>
            <a:endParaRPr lang="en-US" sz="2400" dirty="0" smtClean="0"/>
          </a:p>
          <a:p>
            <a:r>
              <a:rPr lang="en-US" sz="2400" b="1" dirty="0" smtClean="0"/>
              <a:t>Single-entry/single-exit </a:t>
            </a:r>
            <a:r>
              <a:rPr lang="en-US" sz="2400" b="1" dirty="0"/>
              <a:t>control statements</a:t>
            </a:r>
            <a:r>
              <a:rPr lang="en-US" sz="2400" dirty="0"/>
              <a:t> make it easy to build programs—we simply connect the exit point of one to the entry point of the next. </a:t>
            </a:r>
            <a:endParaRPr lang="en-US" sz="2400" dirty="0" smtClean="0"/>
          </a:p>
          <a:p>
            <a:r>
              <a:rPr lang="en-US" sz="2400" dirty="0" smtClean="0"/>
              <a:t>We </a:t>
            </a:r>
            <a:r>
              <a:rPr lang="en-US" sz="2400" dirty="0"/>
              <a:t>call this </a:t>
            </a:r>
            <a:r>
              <a:rPr lang="en-US" sz="2400" b="1" dirty="0"/>
              <a:t>control-statement stacking</a:t>
            </a:r>
            <a:r>
              <a:rPr lang="en-US" sz="2400" dirty="0"/>
              <a:t>. </a:t>
            </a:r>
            <a:endParaRPr lang="en-US" sz="2400" dirty="0" smtClean="0"/>
          </a:p>
          <a:p>
            <a:r>
              <a:rPr lang="en-US" sz="2400" dirty="0" smtClean="0"/>
              <a:t>There’s </a:t>
            </a:r>
            <a:r>
              <a:rPr lang="en-US" sz="2400" dirty="0"/>
              <a:t>only one other way in which control statements- may be connected—</a:t>
            </a:r>
            <a:r>
              <a:rPr lang="en-US" sz="2400" b="1" dirty="0"/>
              <a:t>control-statement nesting</a:t>
            </a:r>
            <a:r>
              <a:rPr lang="en-US" sz="2400" dirty="0"/>
              <a:t>—in which one control statement appears </a:t>
            </a:r>
            <a:r>
              <a:rPr lang="en-US" sz="2400" i="1" dirty="0"/>
              <a:t>inside</a:t>
            </a:r>
            <a:r>
              <a:rPr lang="en-US" sz="2400" dirty="0"/>
              <a:t> another</a:t>
            </a:r>
            <a:r>
              <a:rPr lang="en-US" sz="2400" dirty="0" smtClean="0"/>
              <a:t>.</a:t>
            </a:r>
          </a:p>
        </p:txBody>
      </p:sp>
      <p:sp>
        <p:nvSpPr>
          <p:cNvPr id="50179" name="Rectangle 2"/>
          <p:cNvSpPr>
            <a:spLocks noGrp="1" noChangeArrowheads="1"/>
          </p:cNvSpPr>
          <p:nvPr>
            <p:ph type="title"/>
          </p:nvPr>
        </p:nvSpPr>
        <p:spPr/>
        <p:txBody>
          <a:bodyPr>
            <a:normAutofit/>
          </a:bodyPr>
          <a:lstStyle/>
          <a:p>
            <a:r>
              <a:rPr lang="en-US" dirty="0" smtClean="0"/>
              <a:t>5.4.4 Summary of Control Statements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523410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p:txBody>
          <a:bodyPr/>
          <a:lstStyle/>
          <a:p>
            <a:r>
              <a:rPr lang="en-US" altLang="en-US" sz="3200" i="1" dirty="0" smtClean="0"/>
              <a:t>if grade is greater than or equal to 60</a:t>
            </a:r>
            <a:br>
              <a:rPr lang="en-US" altLang="en-US" sz="3200" i="1" dirty="0" smtClean="0"/>
            </a:br>
            <a:r>
              <a:rPr lang="en-US" altLang="en-US" sz="3200" i="1" dirty="0" smtClean="0"/>
              <a:t>	display “Passed”</a:t>
            </a:r>
          </a:p>
          <a:p>
            <a:r>
              <a:rPr lang="en-US" altLang="en-US" sz="3200" dirty="0" smtClean="0"/>
              <a:t>The preceding pseudocode if statement may be written</a:t>
            </a:r>
            <a:br>
              <a:rPr lang="en-US" altLang="en-US" sz="3200" dirty="0" smtClean="0"/>
            </a:br>
            <a:r>
              <a:rPr lang="en-US" altLang="en-US" sz="3200" dirty="0" smtClean="0"/>
              <a:t>in C# as:</a:t>
            </a:r>
          </a:p>
          <a:p>
            <a:pPr lvl="1"/>
            <a:r>
              <a:rPr lang="en-US" altLang="en-US" sz="2800" dirty="0" smtClean="0">
                <a:latin typeface="Consolas" panose="020B0609020204030204" pitchFamily="49" charset="0"/>
              </a:rPr>
              <a:t>if (grade &gt;= 60) </a:t>
            </a:r>
            <a:br>
              <a:rPr lang="en-US" altLang="en-US" sz="2800" dirty="0" smtClean="0">
                <a:latin typeface="Consolas" panose="020B0609020204030204" pitchFamily="49" charset="0"/>
              </a:rPr>
            </a:br>
            <a:r>
              <a:rPr lang="en-US" altLang="en-US" sz="2800" dirty="0" smtClean="0">
                <a:latin typeface="Consolas" panose="020B0609020204030204" pitchFamily="49" charset="0"/>
              </a:rPr>
              <a:t>{</a:t>
            </a:r>
            <a:br>
              <a:rPr lang="en-US" altLang="en-US" sz="2800" dirty="0" smtClean="0">
                <a:latin typeface="Consolas" panose="020B0609020204030204" pitchFamily="49" charset="0"/>
              </a:rPr>
            </a:br>
            <a:r>
              <a:rPr lang="en-US" altLang="en-US" sz="2800" dirty="0" smtClean="0">
                <a:latin typeface="Consolas" panose="020B0609020204030204" pitchFamily="49" charset="0"/>
              </a:rPr>
              <a:t>   </a:t>
            </a:r>
            <a:r>
              <a:rPr lang="en-US" altLang="en-US" sz="2800" dirty="0" err="1" smtClean="0">
                <a:latin typeface="Consolas" panose="020B0609020204030204" pitchFamily="49" charset="0"/>
              </a:rPr>
              <a:t>Console.WriteLine</a:t>
            </a:r>
            <a:r>
              <a:rPr lang="en-US" altLang="en-US" sz="2800" dirty="0" smtClean="0">
                <a:latin typeface="Consolas" panose="020B0609020204030204" pitchFamily="49" charset="0"/>
              </a:rPr>
              <a:t>("Passed");</a:t>
            </a:r>
            <a:br>
              <a:rPr lang="en-US" altLang="en-US" sz="2800" dirty="0" smtClean="0">
                <a:latin typeface="Consolas" panose="020B0609020204030204" pitchFamily="49" charset="0"/>
              </a:rPr>
            </a:br>
            <a:r>
              <a:rPr lang="en-US" altLang="en-US" sz="2800" dirty="0" smtClean="0">
                <a:latin typeface="Consolas" panose="020B0609020204030204" pitchFamily="49" charset="0"/>
              </a:rPr>
              <a:t>}</a:t>
            </a:r>
          </a:p>
          <a:p>
            <a:r>
              <a:rPr lang="en-US" altLang="en-US" sz="3200" dirty="0" smtClean="0"/>
              <a:t>The C# code corresponds closely to the pseudocode.</a:t>
            </a:r>
          </a:p>
        </p:txBody>
      </p:sp>
      <p:sp>
        <p:nvSpPr>
          <p:cNvPr id="51203" name="Rectangle 2"/>
          <p:cNvSpPr>
            <a:spLocks noGrp="1" noChangeArrowheads="1"/>
          </p:cNvSpPr>
          <p:nvPr>
            <p:ph type="title"/>
          </p:nvPr>
        </p:nvSpPr>
        <p:spPr/>
        <p:txBody>
          <a:bodyPr/>
          <a:lstStyle/>
          <a:p>
            <a:r>
              <a:rPr lang="en-US" dirty="0" smtClean="0"/>
              <a:t>5.5  </a:t>
            </a:r>
            <a:r>
              <a:rPr lang="en-US" dirty="0" smtClean="0">
                <a:latin typeface="Consolas" panose="020B0609020204030204" pitchFamily="49" charset="0"/>
              </a:rPr>
              <a:t>if</a:t>
            </a:r>
            <a:r>
              <a:rPr lang="en-US" dirty="0" smtClean="0"/>
              <a:t> Single-Selection Statement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7033942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i="1" dirty="0"/>
              <a:t>bool Simple Type</a:t>
            </a:r>
          </a:p>
          <a:p>
            <a:r>
              <a:rPr lang="en-US" sz="3200" dirty="0"/>
              <a:t>You saw in Chapter 3 that decisions can be based on conditions containing relational or equality operators. </a:t>
            </a:r>
            <a:endParaRPr lang="en-US" sz="3200" dirty="0" smtClean="0"/>
          </a:p>
          <a:p>
            <a:r>
              <a:rPr lang="en-US" sz="3200" dirty="0" smtClean="0"/>
              <a:t>A </a:t>
            </a:r>
            <a:r>
              <a:rPr lang="en-US" sz="3200" dirty="0"/>
              <a:t>decision can be based on </a:t>
            </a:r>
            <a:r>
              <a:rPr lang="en-US" sz="3200" i="1" dirty="0"/>
              <a:t>any</a:t>
            </a:r>
            <a:r>
              <a:rPr lang="en-US" sz="3200" dirty="0"/>
              <a:t> expression that evaluates to </a:t>
            </a:r>
            <a:r>
              <a:rPr lang="en-US" sz="3200" b="1" dirty="0"/>
              <a:t>true</a:t>
            </a:r>
            <a:r>
              <a:rPr lang="en-US" sz="3200" dirty="0"/>
              <a:t> or </a:t>
            </a:r>
            <a:r>
              <a:rPr lang="en-US" sz="3200" b="1" dirty="0"/>
              <a:t>false</a:t>
            </a:r>
            <a:r>
              <a:rPr lang="en-US" sz="3200" dirty="0"/>
              <a:t>. </a:t>
            </a:r>
          </a:p>
          <a:p>
            <a:r>
              <a:rPr lang="en-US" sz="3200" dirty="0" smtClean="0"/>
              <a:t>C</a:t>
            </a:r>
            <a:r>
              <a:rPr lang="en-US" sz="3200" dirty="0"/>
              <a:t># provides the simple type </a:t>
            </a:r>
            <a:r>
              <a:rPr lang="en-US" sz="3200" b="1" dirty="0"/>
              <a:t>bool</a:t>
            </a:r>
            <a:r>
              <a:rPr lang="en-US" sz="3200" dirty="0"/>
              <a:t> for Boolean variables that can hold only the values </a:t>
            </a:r>
            <a:r>
              <a:rPr lang="en-US" sz="3200" dirty="0">
                <a:latin typeface="Consolas" panose="020B0609020204030204" pitchFamily="49" charset="0"/>
              </a:rPr>
              <a:t>true</a:t>
            </a:r>
            <a:r>
              <a:rPr lang="en-US" sz="3200" dirty="0"/>
              <a:t> and </a:t>
            </a:r>
            <a:r>
              <a:rPr lang="en-US" sz="3200" dirty="0">
                <a:latin typeface="Consolas" panose="020B0609020204030204" pitchFamily="49" charset="0"/>
              </a:rPr>
              <a:t>false</a:t>
            </a:r>
            <a:r>
              <a:rPr lang="en-US" sz="3200" dirty="0"/>
              <a:t>—each of these is a C# keyword.</a:t>
            </a:r>
          </a:p>
        </p:txBody>
      </p:sp>
      <p:sp>
        <p:nvSpPr>
          <p:cNvPr id="3" name="Title 2"/>
          <p:cNvSpPr>
            <a:spLocks noGrp="1"/>
          </p:cNvSpPr>
          <p:nvPr>
            <p:ph type="title"/>
          </p:nvPr>
        </p:nvSpPr>
        <p:spPr/>
        <p:txBody>
          <a:bodyPr/>
          <a:lstStyle/>
          <a:p>
            <a:r>
              <a:rPr lang="en-US" dirty="0"/>
              <a:t>5.5  </a:t>
            </a:r>
            <a:r>
              <a:rPr lang="en-US" dirty="0">
                <a:latin typeface="Consolas" panose="020B0609020204030204" pitchFamily="49" charset="0"/>
              </a:rPr>
              <a:t>if</a:t>
            </a:r>
            <a:r>
              <a:rPr lang="en-US" dirty="0"/>
              <a:t> Single-Selection Statement (Cont..)</a:t>
            </a:r>
          </a:p>
        </p:txBody>
      </p:sp>
      <p:sp>
        <p:nvSpPr>
          <p:cNvPr id="4" name="Footer Placeholder 3"/>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221682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p:txBody>
          <a:bodyPr/>
          <a:lstStyle/>
          <a:p>
            <a:r>
              <a:rPr lang="en-US" altLang="en-US" dirty="0" smtClean="0"/>
              <a:t>Figure 5.2 illustrates the single-selection if statement.</a:t>
            </a:r>
          </a:p>
          <a:p>
            <a:r>
              <a:rPr lang="en-US" altLang="en-US" dirty="0" smtClean="0"/>
              <a:t>The diamond, or decision symbol indicates that a decision is to be made.</a:t>
            </a:r>
          </a:p>
          <a:p>
            <a:r>
              <a:rPr lang="en-US" altLang="en-US" dirty="0" smtClean="0"/>
              <a:t>The workflow will continue along a path determined by one of the symbol’s two associated guard conditions.</a:t>
            </a:r>
          </a:p>
        </p:txBody>
      </p:sp>
      <p:sp>
        <p:nvSpPr>
          <p:cNvPr id="52227" name="Rectangle 2"/>
          <p:cNvSpPr>
            <a:spLocks noGrp="1" noChangeArrowheads="1"/>
          </p:cNvSpPr>
          <p:nvPr>
            <p:ph type="title"/>
          </p:nvPr>
        </p:nvSpPr>
        <p:spPr/>
        <p:txBody>
          <a:bodyPr>
            <a:normAutofit/>
          </a:bodyPr>
          <a:lstStyle/>
          <a:p>
            <a:r>
              <a:rPr lang="en-US" dirty="0" smtClean="0"/>
              <a:t>5.5  </a:t>
            </a:r>
            <a:r>
              <a:rPr lang="en-US" dirty="0" smtClean="0">
                <a:latin typeface="Consolas" panose="020B0609020204030204" pitchFamily="49" charset="0"/>
              </a:rPr>
              <a:t>if</a:t>
            </a:r>
            <a:r>
              <a:rPr lang="en-US" dirty="0" smtClean="0"/>
              <a:t> Single-Selection Statement (Cont..)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574054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023938"/>
            <a:ext cx="12192000" cy="48085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582161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lstStyle/>
          <a:p>
            <a:r>
              <a:rPr lang="en-US" altLang="en-US" dirty="0" smtClean="0"/>
              <a:t>The </a:t>
            </a:r>
            <a:r>
              <a:rPr lang="en-US" altLang="en-US" dirty="0" smtClean="0">
                <a:latin typeface="Consolas" panose="020B0609020204030204" pitchFamily="49" charset="0"/>
              </a:rPr>
              <a:t>if</a:t>
            </a:r>
            <a:r>
              <a:rPr lang="en-US" altLang="en-US" dirty="0" smtClean="0"/>
              <a:t>…</a:t>
            </a:r>
            <a:r>
              <a:rPr lang="en-US" altLang="en-US" dirty="0" smtClean="0">
                <a:latin typeface="Consolas" panose="020B0609020204030204" pitchFamily="49" charset="0"/>
              </a:rPr>
              <a:t>else</a:t>
            </a:r>
            <a:r>
              <a:rPr lang="en-US" altLang="en-US" dirty="0" smtClean="0"/>
              <a:t> double-selection statement allows you to specify an action to perform when the condition is true and a different action when the condition is false</a:t>
            </a:r>
          </a:p>
        </p:txBody>
      </p:sp>
      <p:sp>
        <p:nvSpPr>
          <p:cNvPr id="54275" name="Rectangle 2"/>
          <p:cNvSpPr>
            <a:spLocks noGrp="1" noChangeArrowheads="1"/>
          </p:cNvSpPr>
          <p:nvPr>
            <p:ph type="title"/>
          </p:nvPr>
        </p:nvSpPr>
        <p:spPr/>
        <p:txBody>
          <a:bodyPr>
            <a:normAutofit/>
          </a:bodyPr>
          <a:lstStyle/>
          <a:p>
            <a:r>
              <a:rPr lang="en-US" dirty="0" smtClean="0"/>
              <a:t>5.6  </a:t>
            </a:r>
            <a:r>
              <a:rPr lang="en-US" dirty="0" smtClean="0">
                <a:latin typeface="Consolas" panose="020B0609020204030204" pitchFamily="49" charset="0"/>
              </a:rPr>
              <a:t>if</a:t>
            </a:r>
            <a:r>
              <a:rPr lang="en-US" dirty="0" smtClean="0"/>
              <a:t>…</a:t>
            </a:r>
            <a:r>
              <a:rPr lang="en-US" dirty="0" smtClean="0">
                <a:latin typeface="Consolas" panose="020B0609020204030204" pitchFamily="49" charset="0"/>
              </a:rPr>
              <a:t>else</a:t>
            </a:r>
            <a:r>
              <a:rPr lang="en-US" dirty="0" smtClean="0"/>
              <a:t> Double-Selection Statement</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185933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lstStyle/>
          <a:p>
            <a:r>
              <a:rPr lang="en-US" altLang="en-US" sz="2400" i="1" dirty="0" smtClean="0"/>
              <a:t>if grade is greater than or equal to 60</a:t>
            </a:r>
            <a:br>
              <a:rPr lang="en-US" altLang="en-US" sz="2400" i="1" dirty="0" smtClean="0"/>
            </a:br>
            <a:r>
              <a:rPr lang="en-US" altLang="en-US" sz="2400" i="1" dirty="0" smtClean="0"/>
              <a:t>	  display “Passed”</a:t>
            </a:r>
            <a:br>
              <a:rPr lang="en-US" altLang="en-US" sz="2400" i="1" dirty="0" smtClean="0"/>
            </a:br>
            <a:r>
              <a:rPr lang="en-US" altLang="en-US" sz="2400" i="1" dirty="0" smtClean="0"/>
              <a:t>else</a:t>
            </a:r>
            <a:br>
              <a:rPr lang="en-US" altLang="en-US" sz="2400" i="1" dirty="0" smtClean="0"/>
            </a:br>
            <a:r>
              <a:rPr lang="en-US" altLang="en-US" sz="2400" i="1" dirty="0" smtClean="0"/>
              <a:t>	  display “Failed”</a:t>
            </a:r>
          </a:p>
          <a:p>
            <a:r>
              <a:rPr lang="en-US" altLang="en-US" sz="2400" dirty="0" smtClean="0"/>
              <a:t>The preceding </a:t>
            </a:r>
            <a:r>
              <a:rPr lang="en-US" altLang="en-US" sz="2400" dirty="0" smtClean="0">
                <a:latin typeface="Consolas" panose="020B0609020204030204" pitchFamily="49" charset="0"/>
              </a:rPr>
              <a:t>if</a:t>
            </a:r>
            <a:r>
              <a:rPr lang="en-US" altLang="en-US" sz="2400" dirty="0" smtClean="0"/>
              <a:t>…</a:t>
            </a:r>
            <a:r>
              <a:rPr lang="en-US" altLang="en-US" sz="2400" dirty="0" smtClean="0">
                <a:latin typeface="Consolas" panose="020B0609020204030204" pitchFamily="49" charset="0"/>
              </a:rPr>
              <a:t>else</a:t>
            </a:r>
            <a:r>
              <a:rPr lang="en-US" altLang="en-US" sz="2400" dirty="0" smtClean="0"/>
              <a:t> pseudocode statement can be written in C# as</a:t>
            </a:r>
          </a:p>
          <a:p>
            <a:pPr lvl="1"/>
            <a:r>
              <a:rPr lang="en-US" sz="2000" dirty="0">
                <a:latin typeface="Consolas" panose="020B0609020204030204" pitchFamily="49" charset="0"/>
              </a:rPr>
              <a:t>if (grade &gt;= 60) </a:t>
            </a:r>
            <a:br>
              <a:rPr lang="en-US" sz="2000" dirty="0">
                <a:latin typeface="Consolas" panose="020B0609020204030204" pitchFamily="49" charset="0"/>
              </a:rPr>
            </a:b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   </a:t>
            </a:r>
            <a:r>
              <a:rPr lang="en-US" sz="2000" dirty="0" err="1">
                <a:latin typeface="Consolas" panose="020B0609020204030204" pitchFamily="49" charset="0"/>
              </a:rPr>
              <a:t>Console.WriteLine</a:t>
            </a:r>
            <a:r>
              <a:rPr lang="en-US" sz="2000" dirty="0">
                <a:latin typeface="Consolas" panose="020B0609020204030204" pitchFamily="49" charset="0"/>
              </a:rPr>
              <a:t>("Passed");</a:t>
            </a:r>
            <a:br>
              <a:rPr lang="en-US" sz="2000" dirty="0">
                <a:latin typeface="Consolas" panose="020B0609020204030204" pitchFamily="49" charset="0"/>
              </a:rPr>
            </a:b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else</a:t>
            </a:r>
            <a:br>
              <a:rPr lang="en-US" sz="2000" dirty="0">
                <a:latin typeface="Consolas" panose="020B0609020204030204" pitchFamily="49" charset="0"/>
              </a:rPr>
            </a:b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   </a:t>
            </a:r>
            <a:r>
              <a:rPr lang="en-US" sz="2000" dirty="0" err="1">
                <a:latin typeface="Consolas" panose="020B0609020204030204" pitchFamily="49" charset="0"/>
              </a:rPr>
              <a:t>Console.WriteLine</a:t>
            </a:r>
            <a:r>
              <a:rPr lang="en-US" sz="2000" dirty="0">
                <a:latin typeface="Consolas" panose="020B0609020204030204" pitchFamily="49" charset="0"/>
              </a:rPr>
              <a:t>("Failed");</a:t>
            </a:r>
            <a:br>
              <a:rPr lang="en-US" sz="2000" dirty="0">
                <a:latin typeface="Consolas" panose="020B0609020204030204" pitchFamily="49" charset="0"/>
              </a:rPr>
            </a:br>
            <a:r>
              <a:rPr lang="en-US" sz="2000" dirty="0">
                <a:latin typeface="Consolas" panose="020B0609020204030204" pitchFamily="49" charset="0"/>
              </a:rPr>
              <a:t>}</a:t>
            </a:r>
          </a:p>
        </p:txBody>
      </p:sp>
      <p:sp>
        <p:nvSpPr>
          <p:cNvPr id="54275" name="Rectangle 2"/>
          <p:cNvSpPr>
            <a:spLocks noGrp="1" noChangeArrowheads="1"/>
          </p:cNvSpPr>
          <p:nvPr>
            <p:ph type="title"/>
          </p:nvPr>
        </p:nvSpPr>
        <p:spPr/>
        <p:txBody>
          <a:bodyPr>
            <a:normAutofit/>
          </a:bodyPr>
          <a:lstStyle/>
          <a:p>
            <a:r>
              <a:rPr lang="en-US" dirty="0" smtClean="0"/>
              <a:t>5.6  </a:t>
            </a:r>
            <a:r>
              <a:rPr lang="en-US" dirty="0" smtClean="0">
                <a:latin typeface="Consolas" panose="020B0609020204030204" pitchFamily="49" charset="0"/>
              </a:rPr>
              <a:t>if</a:t>
            </a:r>
            <a:r>
              <a:rPr lang="en-US" dirty="0" smtClean="0"/>
              <a:t>…</a:t>
            </a:r>
            <a:r>
              <a:rPr lang="en-US" dirty="0" smtClean="0">
                <a:latin typeface="Consolas" panose="020B0609020204030204" pitchFamily="49" charset="0"/>
              </a:rPr>
              <a:t>else</a:t>
            </a:r>
            <a:r>
              <a:rPr lang="en-US" dirty="0" smtClean="0"/>
              <a:t> Double-Selection Statement</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813857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38350"/>
            <a:ext cx="12192000" cy="27797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57324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22375"/>
            <a:ext cx="12192000" cy="44132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18926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p:txBody>
          <a:bodyPr/>
          <a:lstStyle/>
          <a:p>
            <a:r>
              <a:rPr lang="en-US" altLang="en-US" dirty="0" smtClean="0"/>
              <a:t>Figure 5.4 illustrates the flow of control in the if…else statement.</a:t>
            </a:r>
          </a:p>
          <a:p>
            <a:r>
              <a:rPr lang="en-US" altLang="en-US" dirty="0" smtClean="0"/>
              <a:t>The symbols in the UML activity diagram represent action states and a decision.</a:t>
            </a:r>
          </a:p>
        </p:txBody>
      </p:sp>
      <p:sp>
        <p:nvSpPr>
          <p:cNvPr id="58371" name="Rectangle 2"/>
          <p:cNvSpPr>
            <a:spLocks noGrp="1" noChangeArrowheads="1"/>
          </p:cNvSpPr>
          <p:nvPr>
            <p:ph type="title"/>
          </p:nvPr>
        </p:nvSpPr>
        <p:spPr/>
        <p:txBody>
          <a:bodyPr>
            <a:normAutofit fontScale="90000"/>
          </a:bodyPr>
          <a:lstStyle/>
          <a:p>
            <a:r>
              <a:rPr lang="en-US" dirty="0"/>
              <a:t>5.6  </a:t>
            </a:r>
            <a:r>
              <a:rPr lang="en-US" dirty="0">
                <a:latin typeface="Consolas" panose="020B0609020204030204" pitchFamily="49" charset="0"/>
              </a:rPr>
              <a:t>if</a:t>
            </a:r>
            <a:r>
              <a:rPr lang="en-US" dirty="0"/>
              <a:t>…</a:t>
            </a:r>
            <a:r>
              <a:rPr lang="en-US" dirty="0">
                <a:latin typeface="Consolas" panose="020B0609020204030204" pitchFamily="49" charset="0"/>
              </a:rPr>
              <a:t>else</a:t>
            </a:r>
            <a:r>
              <a:rPr lang="en-US" dirty="0"/>
              <a:t> Double-Selection </a:t>
            </a:r>
            <a:r>
              <a:rPr lang="en-US" dirty="0" smtClean="0"/>
              <a:t>Statement (Cont.)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5887517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49363"/>
            <a:ext cx="12192000" cy="43592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941554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p:txBody>
          <a:bodyPr/>
          <a:lstStyle/>
          <a:p>
            <a:r>
              <a:rPr lang="en-US" altLang="en-US" sz="2000" dirty="0" smtClean="0"/>
              <a:t>Nested </a:t>
            </a:r>
            <a:r>
              <a:rPr lang="en-US" altLang="en-US" sz="2000" dirty="0" smtClean="0">
                <a:latin typeface="Consolas" panose="020B0609020204030204" pitchFamily="49" charset="0"/>
              </a:rPr>
              <a:t>if</a:t>
            </a:r>
            <a:r>
              <a:rPr lang="en-US" altLang="en-US" sz="2000" dirty="0" smtClean="0"/>
              <a:t>…</a:t>
            </a:r>
            <a:r>
              <a:rPr lang="en-US" altLang="en-US" sz="2000" dirty="0" smtClean="0">
                <a:latin typeface="Consolas" panose="020B0609020204030204" pitchFamily="49" charset="0"/>
              </a:rPr>
              <a:t>else</a:t>
            </a:r>
            <a:r>
              <a:rPr lang="en-US" altLang="en-US" sz="2000" dirty="0" smtClean="0"/>
              <a:t> Statements	</a:t>
            </a:r>
          </a:p>
          <a:p>
            <a:r>
              <a:rPr lang="en-US" altLang="en-US" sz="2000" dirty="0" smtClean="0"/>
              <a:t>An app can test multiple cases with nested </a:t>
            </a:r>
            <a:r>
              <a:rPr lang="en-US" altLang="en-US" sz="2000" dirty="0" smtClean="0">
                <a:latin typeface="Consolas" panose="020B0609020204030204" pitchFamily="49" charset="0"/>
              </a:rPr>
              <a:t>if</a:t>
            </a:r>
            <a:r>
              <a:rPr lang="en-US" altLang="en-US" sz="2000" dirty="0" smtClean="0"/>
              <a:t>…</a:t>
            </a:r>
            <a:r>
              <a:rPr lang="en-US" altLang="en-US" sz="2000" dirty="0" smtClean="0">
                <a:latin typeface="Consolas" panose="020B0609020204030204" pitchFamily="49" charset="0"/>
              </a:rPr>
              <a:t>else</a:t>
            </a:r>
            <a:r>
              <a:rPr lang="en-US" altLang="en-US" sz="2000" dirty="0" smtClean="0"/>
              <a:t> statements:</a:t>
            </a:r>
          </a:p>
          <a:p>
            <a:r>
              <a:rPr lang="en-US" altLang="en-US" sz="2000" i="1" dirty="0" smtClean="0"/>
              <a:t>if grade is greater than or equal to 90</a:t>
            </a:r>
            <a:br>
              <a:rPr lang="en-US" altLang="en-US" sz="2000" i="1" dirty="0" smtClean="0"/>
            </a:br>
            <a:r>
              <a:rPr lang="en-US" altLang="en-US" sz="2000" i="1" dirty="0" smtClean="0"/>
              <a:t>      display “A”</a:t>
            </a:r>
            <a:br>
              <a:rPr lang="en-US" altLang="en-US" sz="2000" i="1" dirty="0" smtClean="0"/>
            </a:br>
            <a:r>
              <a:rPr lang="en-US" altLang="en-US" sz="2000" i="1" dirty="0" smtClean="0"/>
              <a:t>else </a:t>
            </a:r>
            <a:br>
              <a:rPr lang="en-US" altLang="en-US" sz="2000" i="1" dirty="0" smtClean="0"/>
            </a:br>
            <a:r>
              <a:rPr lang="en-US" altLang="en-US" sz="2000" i="1" dirty="0" smtClean="0"/>
              <a:t>      if grade is greater than or equal to 80</a:t>
            </a:r>
            <a:br>
              <a:rPr lang="en-US" altLang="en-US" sz="2000" i="1" dirty="0" smtClean="0"/>
            </a:br>
            <a:r>
              <a:rPr lang="en-US" altLang="en-US" sz="2000" i="1" dirty="0" smtClean="0"/>
              <a:t>	     display “B”</a:t>
            </a:r>
            <a:br>
              <a:rPr lang="en-US" altLang="en-US" sz="2000" i="1" dirty="0" smtClean="0"/>
            </a:br>
            <a:r>
              <a:rPr lang="en-US" altLang="en-US" sz="2000" i="1" dirty="0" smtClean="0"/>
              <a:t>      else </a:t>
            </a:r>
            <a:br>
              <a:rPr lang="en-US" altLang="en-US" sz="2000" i="1" dirty="0" smtClean="0"/>
            </a:br>
            <a:r>
              <a:rPr lang="en-US" altLang="en-US" sz="2000" i="1" dirty="0" smtClean="0"/>
              <a:t>	     if grade is greater than or equal to 70 </a:t>
            </a:r>
            <a:br>
              <a:rPr lang="en-US" altLang="en-US" sz="2000" i="1" dirty="0" smtClean="0"/>
            </a:br>
            <a:r>
              <a:rPr lang="en-US" altLang="en-US" sz="2000" i="1" dirty="0" smtClean="0"/>
              <a:t>		 display “C”</a:t>
            </a:r>
            <a:br>
              <a:rPr lang="en-US" altLang="en-US" sz="2000" i="1" dirty="0" smtClean="0"/>
            </a:br>
            <a:r>
              <a:rPr lang="en-US" altLang="en-US" sz="2000" i="1" dirty="0" smtClean="0"/>
              <a:t>	     else </a:t>
            </a:r>
            <a:br>
              <a:rPr lang="en-US" altLang="en-US" sz="2000" i="1" dirty="0" smtClean="0"/>
            </a:br>
            <a:r>
              <a:rPr lang="en-US" altLang="en-US" sz="2000" i="1" dirty="0" smtClean="0"/>
              <a:t>		 if grade is greater than or equal to 60 </a:t>
            </a:r>
            <a:br>
              <a:rPr lang="en-US" altLang="en-US" sz="2000" i="1" dirty="0" smtClean="0"/>
            </a:br>
            <a:r>
              <a:rPr lang="en-US" altLang="en-US" sz="2000" i="1" dirty="0" smtClean="0"/>
              <a:t>		          display “D”</a:t>
            </a:r>
            <a:br>
              <a:rPr lang="en-US" altLang="en-US" sz="2000" i="1" dirty="0" smtClean="0"/>
            </a:br>
            <a:r>
              <a:rPr lang="en-US" altLang="en-US" sz="2000" i="1" dirty="0" smtClean="0"/>
              <a:t>		 else</a:t>
            </a:r>
            <a:br>
              <a:rPr lang="en-US" altLang="en-US" sz="2000" i="1" dirty="0" smtClean="0"/>
            </a:br>
            <a:r>
              <a:rPr lang="en-US" altLang="en-US" sz="2000" i="1" dirty="0" smtClean="0"/>
              <a:t>		         display “F”</a:t>
            </a:r>
            <a:endParaRPr lang="en-US" altLang="en-US" sz="2000" i="1" dirty="0"/>
          </a:p>
        </p:txBody>
      </p:sp>
      <p:sp>
        <p:nvSpPr>
          <p:cNvPr id="63492" name="Rectangle 3"/>
          <p:cNvSpPr>
            <a:spLocks noGrp="1" noChangeArrowheads="1"/>
          </p:cNvSpPr>
          <p:nvPr>
            <p:ph type="title"/>
          </p:nvPr>
        </p:nvSpPr>
        <p:spPr/>
        <p:txBody>
          <a:bodyPr>
            <a:normAutofit/>
          </a:bodyPr>
          <a:lstStyle/>
          <a:p>
            <a:r>
              <a:rPr lang="en-US" dirty="0" smtClean="0"/>
              <a:t>5.6.1 Nested </a:t>
            </a:r>
            <a:r>
              <a:rPr lang="en-US" dirty="0" smtClean="0">
                <a:latin typeface="Consolas" panose="020B0609020204030204" pitchFamily="49" charset="0"/>
              </a:rPr>
              <a:t>if</a:t>
            </a:r>
            <a:r>
              <a:rPr lang="en-US" dirty="0" smtClean="0"/>
              <a:t>…</a:t>
            </a:r>
            <a:r>
              <a:rPr lang="en-US" dirty="0" smtClean="0">
                <a:latin typeface="Consolas" panose="020B0609020204030204" pitchFamily="49" charset="0"/>
              </a:rPr>
              <a:t>else</a:t>
            </a:r>
            <a:r>
              <a:rPr lang="en-US" dirty="0" smtClean="0"/>
              <a:t> Statements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755639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p:txBody>
          <a:bodyPr/>
          <a:lstStyle/>
          <a:p>
            <a:r>
              <a:rPr lang="en-US" sz="1100" dirty="0" smtClean="0">
                <a:latin typeface="Consolas" panose="020B0609020204030204" pitchFamily="49" charset="0"/>
              </a:rPr>
              <a:t>if </a:t>
            </a:r>
            <a:r>
              <a:rPr lang="en-US" sz="1100" dirty="0">
                <a:latin typeface="Consolas" panose="020B0609020204030204" pitchFamily="49" charset="0"/>
              </a:rPr>
              <a:t>(</a:t>
            </a:r>
            <a:r>
              <a:rPr lang="en-US" sz="1100" dirty="0" err="1">
                <a:latin typeface="Consolas" panose="020B0609020204030204" pitchFamily="49" charset="0"/>
              </a:rPr>
              <a:t>studentGrade</a:t>
            </a:r>
            <a:r>
              <a:rPr lang="en-US" sz="1100" dirty="0">
                <a:latin typeface="Consolas" panose="020B0609020204030204" pitchFamily="49" charset="0"/>
              </a:rPr>
              <a:t> &gt;= 90) </a:t>
            </a:r>
            <a:br>
              <a:rPr lang="en-US" sz="1100" dirty="0">
                <a:latin typeface="Consolas" panose="020B0609020204030204" pitchFamily="49" charset="0"/>
              </a:rPr>
            </a:br>
            <a:r>
              <a:rPr lang="en-US" sz="1100" dirty="0">
                <a:latin typeface="Consolas" panose="020B0609020204030204" pitchFamily="49" charset="0"/>
              </a:rPr>
              <a:t>{</a:t>
            </a:r>
            <a:br>
              <a:rPr lang="en-US" sz="1100" dirty="0">
                <a:latin typeface="Consolas" panose="020B0609020204030204" pitchFamily="49" charset="0"/>
              </a:rPr>
            </a:br>
            <a:r>
              <a:rPr lang="en-US" sz="1100" dirty="0">
                <a:latin typeface="Consolas" panose="020B0609020204030204" pitchFamily="49" charset="0"/>
              </a:rPr>
              <a:t>   </a:t>
            </a:r>
            <a:r>
              <a:rPr lang="en-US" sz="1100" dirty="0" err="1">
                <a:latin typeface="Consolas" panose="020B0609020204030204" pitchFamily="49" charset="0"/>
              </a:rPr>
              <a:t>Console.WriteLine</a:t>
            </a:r>
            <a:r>
              <a:rPr lang="en-US" sz="1100" dirty="0">
                <a:latin typeface="Consolas" panose="020B0609020204030204" pitchFamily="49" charset="0"/>
              </a:rPr>
              <a:t>("A")</a:t>
            </a:r>
            <a:br>
              <a:rPr lang="en-US" sz="1100" dirty="0">
                <a:latin typeface="Consolas" panose="020B0609020204030204" pitchFamily="49" charset="0"/>
              </a:rPr>
            </a:br>
            <a:r>
              <a:rPr lang="en-US" sz="1100" dirty="0">
                <a:latin typeface="Consolas" panose="020B0609020204030204" pitchFamily="49" charset="0"/>
              </a:rPr>
              <a:t>}</a:t>
            </a:r>
            <a:br>
              <a:rPr lang="en-US" sz="1100" dirty="0">
                <a:latin typeface="Consolas" panose="020B0609020204030204" pitchFamily="49" charset="0"/>
              </a:rPr>
            </a:br>
            <a:r>
              <a:rPr lang="en-US" sz="1100" dirty="0">
                <a:latin typeface="Consolas" panose="020B0609020204030204" pitchFamily="49" charset="0"/>
              </a:rPr>
              <a:t>else </a:t>
            </a:r>
            <a:br>
              <a:rPr lang="en-US" sz="1100" dirty="0">
                <a:latin typeface="Consolas" panose="020B0609020204030204" pitchFamily="49" charset="0"/>
              </a:rPr>
            </a:br>
            <a:r>
              <a:rPr lang="en-US" sz="1100" dirty="0">
                <a:latin typeface="Consolas" panose="020B0609020204030204" pitchFamily="49" charset="0"/>
              </a:rPr>
              <a:t>{</a:t>
            </a:r>
            <a:br>
              <a:rPr lang="en-US" sz="1100" dirty="0">
                <a:latin typeface="Consolas" panose="020B0609020204030204" pitchFamily="49" charset="0"/>
              </a:rPr>
            </a:br>
            <a:r>
              <a:rPr lang="en-US" sz="1100" dirty="0">
                <a:latin typeface="Consolas" panose="020B0609020204030204" pitchFamily="49" charset="0"/>
              </a:rPr>
              <a:t>   if (</a:t>
            </a:r>
            <a:r>
              <a:rPr lang="en-US" sz="1100" dirty="0" err="1">
                <a:latin typeface="Consolas" panose="020B0609020204030204" pitchFamily="49" charset="0"/>
              </a:rPr>
              <a:t>studentGrade</a:t>
            </a:r>
            <a:r>
              <a:rPr lang="en-US" sz="1100" dirty="0">
                <a:latin typeface="Consolas" panose="020B0609020204030204" pitchFamily="49" charset="0"/>
              </a:rPr>
              <a:t> &gt;= 80)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a:t>
            </a:r>
            <a:r>
              <a:rPr lang="en-US" sz="1100" dirty="0" err="1">
                <a:latin typeface="Consolas" panose="020B0609020204030204" pitchFamily="49" charset="0"/>
              </a:rPr>
              <a:t>Console.WriteLine</a:t>
            </a:r>
            <a:r>
              <a:rPr lang="en-US" sz="1100" dirty="0">
                <a:latin typeface="Consolas" panose="020B0609020204030204" pitchFamily="49" charset="0"/>
              </a:rPr>
              <a:t>("B")</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else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if (</a:t>
            </a:r>
            <a:r>
              <a:rPr lang="en-US" sz="1100" dirty="0" err="1">
                <a:latin typeface="Consolas" panose="020B0609020204030204" pitchFamily="49" charset="0"/>
              </a:rPr>
              <a:t>studentGrade</a:t>
            </a:r>
            <a:r>
              <a:rPr lang="en-US" sz="1100" dirty="0">
                <a:latin typeface="Consolas" panose="020B0609020204030204" pitchFamily="49" charset="0"/>
              </a:rPr>
              <a:t> &gt;= 70)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a:t>
            </a:r>
            <a:r>
              <a:rPr lang="en-US" sz="1100" dirty="0" err="1">
                <a:latin typeface="Consolas" panose="020B0609020204030204" pitchFamily="49" charset="0"/>
              </a:rPr>
              <a:t>Console.WriteLine</a:t>
            </a:r>
            <a:r>
              <a:rPr lang="en-US" sz="1100" dirty="0">
                <a:latin typeface="Consolas" panose="020B0609020204030204" pitchFamily="49" charset="0"/>
              </a:rPr>
              <a:t>("C")</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else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if (</a:t>
            </a:r>
            <a:r>
              <a:rPr lang="en-US" sz="1100" dirty="0" err="1">
                <a:latin typeface="Consolas" panose="020B0609020204030204" pitchFamily="49" charset="0"/>
              </a:rPr>
              <a:t>studentGrade</a:t>
            </a:r>
            <a:r>
              <a:rPr lang="en-US" sz="1100" dirty="0">
                <a:latin typeface="Consolas" panose="020B0609020204030204" pitchFamily="49" charset="0"/>
              </a:rPr>
              <a:t> &gt;= 60)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a:t>
            </a:r>
            <a:r>
              <a:rPr lang="en-US" sz="1100" dirty="0" err="1">
                <a:latin typeface="Consolas" panose="020B0609020204030204" pitchFamily="49" charset="0"/>
              </a:rPr>
              <a:t>Console.WriteLine</a:t>
            </a:r>
            <a:r>
              <a:rPr lang="en-US" sz="1100" dirty="0">
                <a:latin typeface="Consolas" panose="020B0609020204030204" pitchFamily="49" charset="0"/>
              </a:rPr>
              <a:t>("D")</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else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a:t>
            </a:r>
            <a:r>
              <a:rPr lang="en-US" sz="1100" dirty="0" err="1">
                <a:latin typeface="Consolas" panose="020B0609020204030204" pitchFamily="49" charset="0"/>
              </a:rPr>
              <a:t>Console.WriteLine</a:t>
            </a:r>
            <a:r>
              <a:rPr lang="en-US" sz="1100" dirty="0">
                <a:latin typeface="Consolas" panose="020B0609020204030204" pitchFamily="49" charset="0"/>
              </a:rPr>
              <a:t>("F")</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   }</a:t>
            </a:r>
            <a:br>
              <a:rPr lang="en-US" sz="1100" dirty="0">
                <a:latin typeface="Consolas" panose="020B0609020204030204" pitchFamily="49" charset="0"/>
              </a:rPr>
            </a:br>
            <a:r>
              <a:rPr lang="en-US" sz="1100" dirty="0">
                <a:latin typeface="Consolas" panose="020B0609020204030204" pitchFamily="49" charset="0"/>
              </a:rPr>
              <a:t>}</a:t>
            </a:r>
            <a:endParaRPr lang="en-US" sz="2000" dirty="0">
              <a:latin typeface="Consolas" panose="020B0609020204030204" pitchFamily="49" charset="0"/>
            </a:endParaRPr>
          </a:p>
        </p:txBody>
      </p:sp>
      <p:sp>
        <p:nvSpPr>
          <p:cNvPr id="64516" name="Rectangle 3"/>
          <p:cNvSpPr>
            <a:spLocks noGrp="1" noChangeArrowheads="1"/>
          </p:cNvSpPr>
          <p:nvPr>
            <p:ph type="title"/>
          </p:nvPr>
        </p:nvSpPr>
        <p:spPr/>
        <p:txBody>
          <a:bodyPr>
            <a:normAutofit/>
          </a:bodyPr>
          <a:lstStyle/>
          <a:p>
            <a:r>
              <a:rPr lang="en-US" dirty="0"/>
              <a:t>5.6.1 Nested </a:t>
            </a:r>
            <a:r>
              <a:rPr lang="en-US" dirty="0">
                <a:latin typeface="Consolas" panose="020B0609020204030204" pitchFamily="49" charset="0"/>
              </a:rPr>
              <a:t>if</a:t>
            </a:r>
            <a:r>
              <a:rPr lang="en-US" dirty="0"/>
              <a:t>…</a:t>
            </a:r>
            <a:r>
              <a:rPr lang="en-US" dirty="0">
                <a:latin typeface="Consolas" panose="020B0609020204030204" pitchFamily="49" charset="0"/>
              </a:rPr>
              <a:t>else</a:t>
            </a:r>
            <a:r>
              <a:rPr lang="en-US" dirty="0"/>
              <a:t> Statements</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065756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idx="1"/>
          </p:nvPr>
        </p:nvSpPr>
        <p:spPr/>
        <p:txBody>
          <a:bodyPr/>
          <a:lstStyle/>
          <a:p>
            <a:r>
              <a:rPr lang="en-US" sz="1600" dirty="0" smtClean="0">
                <a:latin typeface="Consolas" panose="020B0609020204030204" pitchFamily="49" charset="0"/>
              </a:rPr>
              <a:t>if </a:t>
            </a:r>
            <a:r>
              <a:rPr lang="en-US" sz="1600" dirty="0">
                <a:latin typeface="Consolas" panose="020B0609020204030204" pitchFamily="49" charset="0"/>
              </a:rPr>
              <a:t>(</a:t>
            </a:r>
            <a:r>
              <a:rPr lang="en-US" sz="1600" dirty="0" err="1">
                <a:latin typeface="Consolas" panose="020B0609020204030204" pitchFamily="49" charset="0"/>
              </a:rPr>
              <a:t>studentGrade</a:t>
            </a:r>
            <a:r>
              <a:rPr lang="en-US" sz="1600" dirty="0">
                <a:latin typeface="Consolas" panose="020B0609020204030204" pitchFamily="49" charset="0"/>
              </a:rPr>
              <a:t> &gt;= 90) </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   </a:t>
            </a:r>
            <a:r>
              <a:rPr lang="en-US" sz="1600" dirty="0" err="1">
                <a:latin typeface="Consolas" panose="020B0609020204030204" pitchFamily="49" charset="0"/>
              </a:rPr>
              <a:t>Console.WriteLine</a:t>
            </a:r>
            <a:r>
              <a:rPr lang="en-US" sz="1600" dirty="0">
                <a:latin typeface="Consolas" panose="020B0609020204030204" pitchFamily="49" charset="0"/>
              </a:rPr>
              <a:t>("A");</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else if (</a:t>
            </a:r>
            <a:r>
              <a:rPr lang="en-US" sz="1600" dirty="0" err="1">
                <a:latin typeface="Consolas" panose="020B0609020204030204" pitchFamily="49" charset="0"/>
              </a:rPr>
              <a:t>studentGrade</a:t>
            </a:r>
            <a:r>
              <a:rPr lang="en-US" sz="1600" dirty="0">
                <a:latin typeface="Consolas" panose="020B0609020204030204" pitchFamily="49" charset="0"/>
              </a:rPr>
              <a:t> &gt;= 80) </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   </a:t>
            </a:r>
            <a:r>
              <a:rPr lang="en-US" sz="1600" dirty="0" err="1">
                <a:latin typeface="Consolas" panose="020B0609020204030204" pitchFamily="49" charset="0"/>
              </a:rPr>
              <a:t>Console.WriteLine</a:t>
            </a:r>
            <a:r>
              <a:rPr lang="en-US" sz="1600" dirty="0">
                <a:latin typeface="Consolas" panose="020B0609020204030204" pitchFamily="49" charset="0"/>
              </a:rPr>
              <a:t>("B");</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else if (</a:t>
            </a:r>
            <a:r>
              <a:rPr lang="en-US" sz="1600" dirty="0" err="1">
                <a:latin typeface="Consolas" panose="020B0609020204030204" pitchFamily="49" charset="0"/>
              </a:rPr>
              <a:t>studentGrade</a:t>
            </a:r>
            <a:r>
              <a:rPr lang="en-US" sz="1600" dirty="0">
                <a:latin typeface="Consolas" panose="020B0609020204030204" pitchFamily="49" charset="0"/>
              </a:rPr>
              <a:t> &gt;= 70)</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   </a:t>
            </a:r>
            <a:r>
              <a:rPr lang="en-US" sz="1600" dirty="0" err="1">
                <a:latin typeface="Consolas" panose="020B0609020204030204" pitchFamily="49" charset="0"/>
              </a:rPr>
              <a:t>Console.WriteLine</a:t>
            </a:r>
            <a:r>
              <a:rPr lang="en-US" sz="1600" dirty="0">
                <a:latin typeface="Consolas" panose="020B0609020204030204" pitchFamily="49" charset="0"/>
              </a:rPr>
              <a:t>("C");</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else if (</a:t>
            </a:r>
            <a:r>
              <a:rPr lang="en-US" sz="1600" dirty="0" err="1">
                <a:latin typeface="Consolas" panose="020B0609020204030204" pitchFamily="49" charset="0"/>
              </a:rPr>
              <a:t>studentGrade</a:t>
            </a:r>
            <a:r>
              <a:rPr lang="en-US" sz="1600" dirty="0">
                <a:latin typeface="Consolas" panose="020B0609020204030204" pitchFamily="49" charset="0"/>
              </a:rPr>
              <a:t> &gt;= 60)</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   </a:t>
            </a:r>
            <a:r>
              <a:rPr lang="en-US" sz="1600" dirty="0" err="1">
                <a:latin typeface="Consolas" panose="020B0609020204030204" pitchFamily="49" charset="0"/>
              </a:rPr>
              <a:t>Console.WriteLine</a:t>
            </a:r>
            <a:r>
              <a:rPr lang="en-US" sz="1600" dirty="0">
                <a:latin typeface="Consolas" panose="020B0609020204030204" pitchFamily="49" charset="0"/>
              </a:rPr>
              <a:t>("D");</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else</a:t>
            </a:r>
            <a:br>
              <a:rPr lang="en-US" sz="1600" dirty="0">
                <a:latin typeface="Consolas" panose="020B0609020204030204" pitchFamily="49" charset="0"/>
              </a:rPr>
            </a:b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   </a:t>
            </a:r>
            <a:r>
              <a:rPr lang="en-US" sz="1600" dirty="0" err="1">
                <a:latin typeface="Consolas" panose="020B0609020204030204" pitchFamily="49" charset="0"/>
              </a:rPr>
              <a:t>Console.WriteLine</a:t>
            </a:r>
            <a:r>
              <a:rPr lang="en-US" sz="1600" dirty="0">
                <a:latin typeface="Consolas" panose="020B0609020204030204" pitchFamily="49" charset="0"/>
              </a:rPr>
              <a:t>("F");</a:t>
            </a:r>
            <a:br>
              <a:rPr lang="en-US" sz="1600" dirty="0">
                <a:latin typeface="Consolas" panose="020B0609020204030204" pitchFamily="49" charset="0"/>
              </a:rPr>
            </a:br>
            <a:r>
              <a:rPr lang="en-US" sz="1600" dirty="0">
                <a:latin typeface="Consolas" panose="020B0609020204030204" pitchFamily="49" charset="0"/>
              </a:rPr>
              <a:t>}</a:t>
            </a:r>
          </a:p>
        </p:txBody>
      </p:sp>
      <p:sp>
        <p:nvSpPr>
          <p:cNvPr id="65540" name="Rectangle 3"/>
          <p:cNvSpPr>
            <a:spLocks noGrp="1" noChangeArrowheads="1"/>
          </p:cNvSpPr>
          <p:nvPr>
            <p:ph type="title"/>
          </p:nvPr>
        </p:nvSpPr>
        <p:spPr/>
        <p:txBody>
          <a:bodyPr>
            <a:normAutofit/>
          </a:bodyPr>
          <a:lstStyle/>
          <a:p>
            <a:r>
              <a:rPr lang="en-US" dirty="0"/>
              <a:t>5.6.1 Nested </a:t>
            </a:r>
            <a:r>
              <a:rPr lang="en-US" dirty="0">
                <a:latin typeface="Consolas" panose="020B0609020204030204" pitchFamily="49" charset="0"/>
              </a:rPr>
              <a:t>if</a:t>
            </a:r>
            <a:r>
              <a:rPr lang="en-US" dirty="0"/>
              <a:t>…</a:t>
            </a:r>
            <a:r>
              <a:rPr lang="en-US" dirty="0">
                <a:latin typeface="Consolas" panose="020B0609020204030204" pitchFamily="49" charset="0"/>
              </a:rPr>
              <a:t>else</a:t>
            </a:r>
            <a:r>
              <a:rPr lang="en-US" dirty="0"/>
              <a:t> Statements</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66341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46288"/>
            <a:ext cx="12192000" cy="27638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232739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idx="1"/>
          </p:nvPr>
        </p:nvSpPr>
        <p:spPr/>
        <p:txBody>
          <a:bodyPr/>
          <a:lstStyle/>
          <a:p>
            <a:r>
              <a:rPr lang="en-US" dirty="0"/>
              <a:t>Throughout the text, we always enclose control statement bodies in braces (</a:t>
            </a:r>
            <a:r>
              <a:rPr lang="en-US" dirty="0">
                <a:latin typeface="Consolas" panose="020B0609020204030204" pitchFamily="49" charset="0"/>
              </a:rPr>
              <a:t>{</a:t>
            </a:r>
            <a:r>
              <a:rPr lang="en-US" dirty="0"/>
              <a:t> and </a:t>
            </a:r>
            <a:r>
              <a:rPr lang="en-US" dirty="0">
                <a:latin typeface="Consolas" panose="020B0609020204030204" pitchFamily="49" charset="0"/>
              </a:rPr>
              <a:t>}</a:t>
            </a:r>
            <a:r>
              <a:rPr lang="en-US" dirty="0"/>
              <a:t>). This avoids a logic error called the “dangling-</a:t>
            </a:r>
            <a:r>
              <a:rPr lang="en-US" dirty="0">
                <a:latin typeface="Consolas" panose="020B0609020204030204" pitchFamily="49" charset="0"/>
              </a:rPr>
              <a:t>else</a:t>
            </a:r>
            <a:r>
              <a:rPr lang="en-US" dirty="0"/>
              <a:t>” problem. </a:t>
            </a:r>
            <a:endParaRPr lang="en-US" dirty="0" smtClean="0"/>
          </a:p>
          <a:p>
            <a:r>
              <a:rPr lang="en-US" dirty="0"/>
              <a:t>We investigate this problem in </a:t>
            </a:r>
            <a:r>
              <a:rPr lang="en-US" dirty="0" smtClean="0"/>
              <a:t>Exercises 5.27-5.29.</a:t>
            </a:r>
            <a:endParaRPr lang="en-US" dirty="0"/>
          </a:p>
        </p:txBody>
      </p:sp>
      <p:sp>
        <p:nvSpPr>
          <p:cNvPr id="66564" name="Rectangle 3"/>
          <p:cNvSpPr>
            <a:spLocks noGrp="1" noChangeArrowheads="1"/>
          </p:cNvSpPr>
          <p:nvPr>
            <p:ph type="title"/>
          </p:nvPr>
        </p:nvSpPr>
        <p:spPr/>
        <p:txBody>
          <a:bodyPr>
            <a:normAutofit/>
          </a:bodyPr>
          <a:lstStyle/>
          <a:p>
            <a:r>
              <a:rPr lang="en-US" dirty="0" smtClean="0"/>
              <a:t>5.6.2 Dangling-</a:t>
            </a:r>
            <a:r>
              <a:rPr lang="en-US" dirty="0" smtClean="0">
                <a:latin typeface="Consolas" panose="020B0609020204030204" pitchFamily="49" charset="0"/>
              </a:rPr>
              <a:t>else</a:t>
            </a:r>
            <a:r>
              <a:rPr lang="en-US" dirty="0" smtClean="0"/>
              <a:t> Problem</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910723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idx="1"/>
          </p:nvPr>
        </p:nvSpPr>
        <p:spPr/>
        <p:txBody>
          <a:bodyPr/>
          <a:lstStyle/>
          <a:p>
            <a:r>
              <a:rPr lang="en-US" altLang="en-US" dirty="0" smtClean="0"/>
              <a:t>Statements contained within a pair of braces ({ and }) form a </a:t>
            </a:r>
            <a:r>
              <a:rPr lang="en-US" altLang="en-US" b="1" dirty="0" smtClean="0"/>
              <a:t>block</a:t>
            </a:r>
            <a:r>
              <a:rPr lang="en-US" altLang="en-US" dirty="0" smtClean="0"/>
              <a:t>:</a:t>
            </a:r>
          </a:p>
          <a:p>
            <a:pPr lvl="1"/>
            <a:r>
              <a:rPr lang="en-US" dirty="0">
                <a:latin typeface="Consolas" panose="020B0609020204030204" pitchFamily="49" charset="0"/>
              </a:rPr>
              <a:t>if (</a:t>
            </a:r>
            <a:r>
              <a:rPr lang="en-US" dirty="0" err="1">
                <a:latin typeface="Consolas" panose="020B0609020204030204" pitchFamily="49" charset="0"/>
              </a:rPr>
              <a:t>studentGrade</a:t>
            </a:r>
            <a:r>
              <a:rPr lang="en-US" dirty="0">
                <a:latin typeface="Consolas" panose="020B0609020204030204" pitchFamily="49" charset="0"/>
              </a:rPr>
              <a:t> &gt;= 60) </a:t>
            </a:r>
            <a:br>
              <a:rPr lang="en-US" dirty="0">
                <a:latin typeface="Consolas" panose="020B0609020204030204" pitchFamily="49" charset="0"/>
              </a:rPr>
            </a:br>
            <a:r>
              <a:rPr lang="en-US" dirty="0">
                <a:latin typeface="Consolas" panose="020B0609020204030204" pitchFamily="49" charset="0"/>
              </a:rPr>
              <a:t>{</a:t>
            </a:r>
            <a:br>
              <a:rPr lang="en-US" dirty="0">
                <a:latin typeface="Consolas" panose="020B0609020204030204" pitchFamily="49" charset="0"/>
              </a:rPr>
            </a:br>
            <a:r>
              <a:rPr lang="en-US" dirty="0">
                <a:latin typeface="Consolas" panose="020B0609020204030204" pitchFamily="49" charset="0"/>
              </a:rPr>
              <a:t>   </a:t>
            </a:r>
            <a:r>
              <a:rPr lang="en-US" dirty="0" err="1">
                <a:latin typeface="Consolas" panose="020B0609020204030204" pitchFamily="49" charset="0"/>
              </a:rPr>
              <a:t>Console.WriteLine</a:t>
            </a:r>
            <a:r>
              <a:rPr lang="en-US" dirty="0">
                <a:latin typeface="Consolas" panose="020B0609020204030204" pitchFamily="49" charset="0"/>
              </a:rPr>
              <a:t>("Passed");	</a:t>
            </a:r>
            <a:br>
              <a:rPr lang="en-US" dirty="0">
                <a:latin typeface="Consolas" panose="020B0609020204030204" pitchFamily="49" charset="0"/>
              </a:rPr>
            </a:br>
            <a:r>
              <a:rPr lang="en-US" dirty="0">
                <a:latin typeface="Consolas" panose="020B0609020204030204" pitchFamily="49" charset="0"/>
              </a:rPr>
              <a:t>}</a:t>
            </a:r>
            <a:br>
              <a:rPr lang="en-US" dirty="0">
                <a:latin typeface="Consolas" panose="020B0609020204030204" pitchFamily="49" charset="0"/>
              </a:rPr>
            </a:br>
            <a:r>
              <a:rPr lang="en-US" dirty="0">
                <a:latin typeface="Consolas" panose="020B0609020204030204" pitchFamily="49" charset="0"/>
              </a:rPr>
              <a:t>else </a:t>
            </a:r>
            <a:br>
              <a:rPr lang="en-US" dirty="0">
                <a:latin typeface="Consolas" panose="020B0609020204030204" pitchFamily="49" charset="0"/>
              </a:rPr>
            </a:br>
            <a:r>
              <a:rPr lang="en-US" dirty="0">
                <a:latin typeface="Consolas" panose="020B0609020204030204" pitchFamily="49" charset="0"/>
              </a:rPr>
              <a:t>{</a:t>
            </a:r>
            <a:br>
              <a:rPr lang="en-US" dirty="0">
                <a:latin typeface="Consolas" panose="020B0609020204030204" pitchFamily="49" charset="0"/>
              </a:rPr>
            </a:br>
            <a:r>
              <a:rPr lang="en-US" dirty="0">
                <a:latin typeface="Consolas" panose="020B0609020204030204" pitchFamily="49" charset="0"/>
              </a:rPr>
              <a:t>   </a:t>
            </a:r>
            <a:r>
              <a:rPr lang="en-US" dirty="0" err="1">
                <a:latin typeface="Consolas" panose="020B0609020204030204" pitchFamily="49" charset="0"/>
              </a:rPr>
              <a:t>Console.WriteLine</a:t>
            </a:r>
            <a:r>
              <a:rPr lang="en-US" dirty="0">
                <a:latin typeface="Consolas" panose="020B0609020204030204" pitchFamily="49" charset="0"/>
              </a:rPr>
              <a:t>("Failed");	</a:t>
            </a:r>
            <a:br>
              <a:rPr lang="en-US" dirty="0">
                <a:latin typeface="Consolas" panose="020B0609020204030204" pitchFamily="49" charset="0"/>
              </a:rPr>
            </a:br>
            <a:r>
              <a:rPr lang="en-US" dirty="0">
                <a:latin typeface="Consolas" panose="020B0609020204030204" pitchFamily="49" charset="0"/>
              </a:rPr>
              <a:t>   </a:t>
            </a:r>
            <a:r>
              <a:rPr lang="en-US" dirty="0" err="1">
                <a:latin typeface="Consolas" panose="020B0609020204030204" pitchFamily="49" charset="0"/>
              </a:rPr>
              <a:t>Console.WriteLine</a:t>
            </a:r>
            <a:r>
              <a:rPr lang="en-US" dirty="0">
                <a:latin typeface="Consolas" panose="020B0609020204030204" pitchFamily="49" charset="0"/>
              </a:rPr>
              <a:t>("You must take this course again.");	</a:t>
            </a:r>
            <a:br>
              <a:rPr lang="en-US" dirty="0">
                <a:latin typeface="Consolas" panose="020B0609020204030204" pitchFamily="49" charset="0"/>
              </a:rPr>
            </a:br>
            <a:r>
              <a:rPr lang="en-US" dirty="0">
                <a:latin typeface="Consolas" panose="020B0609020204030204" pitchFamily="49" charset="0"/>
              </a:rPr>
              <a:t>}</a:t>
            </a:r>
          </a:p>
          <a:p>
            <a:r>
              <a:rPr lang="en-US" altLang="en-US" dirty="0" smtClean="0"/>
              <a:t>Without the braces, the last statement in the </a:t>
            </a:r>
            <a:r>
              <a:rPr lang="en-US" altLang="en-US" dirty="0" smtClean="0">
                <a:latin typeface="Consolas" panose="020B0609020204030204" pitchFamily="49" charset="0"/>
              </a:rPr>
              <a:t>else</a:t>
            </a:r>
            <a:r>
              <a:rPr lang="en-US" altLang="en-US" dirty="0" smtClean="0"/>
              <a:t> block would execute regardless of whether the grade was less than 60.</a:t>
            </a:r>
            <a:endParaRPr lang="en-US" altLang="en-US" dirty="0"/>
          </a:p>
        </p:txBody>
      </p:sp>
      <p:sp>
        <p:nvSpPr>
          <p:cNvPr id="69636" name="Rectangle 3"/>
          <p:cNvSpPr>
            <a:spLocks noGrp="1" noChangeArrowheads="1"/>
          </p:cNvSpPr>
          <p:nvPr>
            <p:ph type="title"/>
          </p:nvPr>
        </p:nvSpPr>
        <p:spPr/>
        <p:txBody>
          <a:bodyPr>
            <a:normAutofit/>
          </a:bodyPr>
          <a:lstStyle/>
          <a:p>
            <a:r>
              <a:rPr lang="en-US" dirty="0" smtClean="0"/>
              <a:t>5.6.3 Blocks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4025850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idx="1"/>
          </p:nvPr>
        </p:nvSpPr>
        <p:spPr/>
        <p:txBody>
          <a:bodyPr/>
          <a:lstStyle/>
          <a:p>
            <a:r>
              <a:rPr lang="en-US" altLang="en-US" smtClean="0"/>
              <a:t>A logic error has its effect at execution time.</a:t>
            </a:r>
          </a:p>
          <a:p>
            <a:pPr lvl="1"/>
            <a:r>
              <a:rPr lang="en-US" altLang="en-US" smtClean="0"/>
              <a:t>A fatal logic error causes an app to fail and terminate prematurely.</a:t>
            </a:r>
          </a:p>
          <a:p>
            <a:pPr lvl="1"/>
            <a:r>
              <a:rPr lang="en-US" altLang="en-US" smtClean="0"/>
              <a:t>A nonfatal logic error allows an app to continue executing. </a:t>
            </a:r>
            <a:endParaRPr lang="en-US" altLang="en-US" dirty="0"/>
          </a:p>
        </p:txBody>
      </p:sp>
      <p:sp>
        <p:nvSpPr>
          <p:cNvPr id="70660" name="Rectangle 3"/>
          <p:cNvSpPr>
            <a:spLocks noGrp="1" noChangeArrowheads="1"/>
          </p:cNvSpPr>
          <p:nvPr>
            <p:ph type="title"/>
          </p:nvPr>
        </p:nvSpPr>
        <p:spPr/>
        <p:txBody>
          <a:bodyPr>
            <a:normAutofit/>
          </a:bodyPr>
          <a:lstStyle/>
          <a:p>
            <a:r>
              <a:rPr lang="en-US" dirty="0"/>
              <a:t>5.6.3 Blocks</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3093441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33488"/>
            <a:ext cx="12192000" cy="43910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18302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p:txBody>
          <a:bodyPr/>
          <a:lstStyle/>
          <a:p>
            <a:r>
              <a:rPr lang="en-US" altLang="en-US" sz="3200" dirty="0" smtClean="0"/>
              <a:t>The conditional operator (</a:t>
            </a:r>
            <a:r>
              <a:rPr lang="en-US" altLang="en-US" sz="3200" dirty="0" smtClean="0">
                <a:latin typeface="Consolas" panose="020B0609020204030204" pitchFamily="49" charset="0"/>
              </a:rPr>
              <a:t>?:</a:t>
            </a:r>
            <a:r>
              <a:rPr lang="en-US" altLang="en-US" sz="3200" dirty="0" smtClean="0"/>
              <a:t>) can be used in place of an </a:t>
            </a:r>
            <a:r>
              <a:rPr lang="en-US" altLang="en-US" sz="3200" dirty="0" smtClean="0">
                <a:latin typeface="Consolas" panose="020B0609020204030204" pitchFamily="49" charset="0"/>
              </a:rPr>
              <a:t>if</a:t>
            </a:r>
            <a:r>
              <a:rPr lang="en-US" altLang="en-US" sz="3200" dirty="0" smtClean="0"/>
              <a:t>…</a:t>
            </a:r>
            <a:r>
              <a:rPr lang="en-US" altLang="en-US" sz="3200" dirty="0" smtClean="0">
                <a:latin typeface="Consolas" panose="020B0609020204030204" pitchFamily="49" charset="0"/>
              </a:rPr>
              <a:t>else</a:t>
            </a:r>
            <a:r>
              <a:rPr lang="en-US" altLang="en-US" sz="3200" dirty="0" smtClean="0"/>
              <a:t> statement.</a:t>
            </a:r>
          </a:p>
          <a:p>
            <a:r>
              <a:rPr lang="en-US" sz="3200" dirty="0" err="1">
                <a:latin typeface="Consolas" panose="020B0609020204030204" pitchFamily="49" charset="0"/>
              </a:rPr>
              <a:t>Console.WriteLine</a:t>
            </a:r>
            <a:r>
              <a:rPr lang="en-US" sz="3200" dirty="0" smtClean="0">
                <a:latin typeface="Consolas" panose="020B0609020204030204" pitchFamily="49" charset="0"/>
              </a:rPr>
              <a:t>(</a:t>
            </a:r>
            <a:br>
              <a:rPr lang="en-US" sz="3200" dirty="0" smtClean="0">
                <a:latin typeface="Consolas" panose="020B0609020204030204" pitchFamily="49" charset="0"/>
              </a:rPr>
            </a:br>
            <a:r>
              <a:rPr lang="en-US" sz="3200" dirty="0" smtClean="0">
                <a:latin typeface="Consolas" panose="020B0609020204030204" pitchFamily="49" charset="0"/>
              </a:rPr>
              <a:t>   </a:t>
            </a:r>
            <a:r>
              <a:rPr lang="en-US" sz="3200" dirty="0" err="1" smtClean="0">
                <a:latin typeface="Consolas" panose="020B0609020204030204" pitchFamily="49" charset="0"/>
              </a:rPr>
              <a:t>studentGrade</a:t>
            </a:r>
            <a:r>
              <a:rPr lang="en-US" sz="3200" dirty="0" smtClean="0">
                <a:latin typeface="Consolas" panose="020B0609020204030204" pitchFamily="49" charset="0"/>
              </a:rPr>
              <a:t> </a:t>
            </a:r>
            <a:r>
              <a:rPr lang="en-US" sz="3200" dirty="0">
                <a:latin typeface="Consolas" panose="020B0609020204030204" pitchFamily="49" charset="0"/>
              </a:rPr>
              <a:t>&gt;= 60 ? "Passed" : "Failed");</a:t>
            </a:r>
          </a:p>
          <a:p>
            <a:pPr lvl="1"/>
            <a:r>
              <a:rPr lang="en-US" altLang="en-US" sz="2800" dirty="0" smtClean="0"/>
              <a:t>The first operand is a </a:t>
            </a:r>
            <a:r>
              <a:rPr lang="en-US" altLang="en-US" sz="2800" dirty="0" err="1" smtClean="0">
                <a:latin typeface="Consolas" panose="020B0609020204030204" pitchFamily="49" charset="0"/>
              </a:rPr>
              <a:t>boolean</a:t>
            </a:r>
            <a:r>
              <a:rPr lang="en-US" altLang="en-US" sz="2800" dirty="0" smtClean="0"/>
              <a:t> expression that evaluates to </a:t>
            </a:r>
            <a:r>
              <a:rPr lang="en-US" altLang="en-US" sz="2800" dirty="0" smtClean="0">
                <a:latin typeface="Consolas" panose="020B0609020204030204" pitchFamily="49" charset="0"/>
              </a:rPr>
              <a:t>true</a:t>
            </a:r>
            <a:r>
              <a:rPr lang="en-US" altLang="en-US" sz="2800" dirty="0" smtClean="0"/>
              <a:t> or </a:t>
            </a:r>
            <a:r>
              <a:rPr lang="en-US" altLang="en-US" sz="2800" dirty="0" smtClean="0">
                <a:latin typeface="Consolas" panose="020B0609020204030204" pitchFamily="49" charset="0"/>
              </a:rPr>
              <a:t>false</a:t>
            </a:r>
            <a:r>
              <a:rPr lang="en-US" altLang="en-US" sz="2800" dirty="0" smtClean="0"/>
              <a:t>.</a:t>
            </a:r>
          </a:p>
          <a:p>
            <a:pPr lvl="1"/>
            <a:r>
              <a:rPr lang="en-US" altLang="en-US" sz="2800" dirty="0" smtClean="0"/>
              <a:t>The second operand is the value if the expression is </a:t>
            </a:r>
            <a:r>
              <a:rPr lang="en-US" altLang="en-US" sz="2800" dirty="0" smtClean="0">
                <a:latin typeface="Consolas" panose="020B0609020204030204" pitchFamily="49" charset="0"/>
              </a:rPr>
              <a:t>true</a:t>
            </a:r>
          </a:p>
          <a:p>
            <a:pPr lvl="1"/>
            <a:r>
              <a:rPr lang="en-US" altLang="en-US" sz="2800" dirty="0" smtClean="0"/>
              <a:t>The third operand is the value if the expression is </a:t>
            </a:r>
            <a:r>
              <a:rPr lang="en-US" altLang="en-US" sz="2800" dirty="0" smtClean="0">
                <a:latin typeface="Consolas" panose="020B0609020204030204" pitchFamily="49" charset="0"/>
              </a:rPr>
              <a:t>false</a:t>
            </a:r>
            <a:r>
              <a:rPr lang="en-US" altLang="en-US" sz="2800" dirty="0" smtClean="0"/>
              <a:t>. </a:t>
            </a:r>
            <a:br>
              <a:rPr lang="en-US" altLang="en-US" sz="2800" dirty="0" smtClean="0"/>
            </a:br>
            <a:endParaRPr lang="en-US" altLang="en-US" sz="2800" dirty="0" smtClean="0"/>
          </a:p>
        </p:txBody>
      </p:sp>
      <p:sp>
        <p:nvSpPr>
          <p:cNvPr id="60420" name="Rectangle 3"/>
          <p:cNvSpPr>
            <a:spLocks noGrp="1" noChangeArrowheads="1"/>
          </p:cNvSpPr>
          <p:nvPr>
            <p:ph type="title"/>
          </p:nvPr>
        </p:nvSpPr>
        <p:spPr/>
        <p:txBody>
          <a:bodyPr>
            <a:normAutofit/>
          </a:bodyPr>
          <a:lstStyle/>
          <a:p>
            <a:r>
              <a:rPr lang="en-US" dirty="0" smtClean="0"/>
              <a:t>5.6.4 </a:t>
            </a:r>
            <a:r>
              <a:rPr lang="en-US" dirty="0"/>
              <a:t>Conditional Operator </a:t>
            </a:r>
            <a:r>
              <a:rPr lang="en-US" dirty="0" smtClean="0"/>
              <a:t>(</a:t>
            </a:r>
            <a:r>
              <a:rPr lang="en-US" dirty="0" smtClean="0">
                <a:latin typeface="Consolas" panose="020B0609020204030204" pitchFamily="49" charset="0"/>
              </a:rPr>
              <a:t>?:</a:t>
            </a:r>
            <a:r>
              <a:rPr lang="en-US" dirty="0" smtClean="0"/>
              <a: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7049130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example of </a:t>
            </a:r>
            <a:r>
              <a:rPr lang="en-US" dirty="0" smtClean="0"/>
              <a:t>Figs. 5.5–5.6 </a:t>
            </a:r>
            <a:r>
              <a:rPr lang="en-US" dirty="0"/>
              <a:t>demonstrates a nested </a:t>
            </a:r>
            <a:r>
              <a:rPr lang="en-US" dirty="0">
                <a:latin typeface="Consolas" panose="020B0609020204030204" pitchFamily="49" charset="0"/>
              </a:rPr>
              <a:t>if</a:t>
            </a:r>
            <a:r>
              <a:rPr lang="en-US" dirty="0"/>
              <a:t>…</a:t>
            </a:r>
            <a:r>
              <a:rPr lang="en-US" dirty="0">
                <a:latin typeface="Consolas" panose="020B0609020204030204" pitchFamily="49" charset="0"/>
              </a:rPr>
              <a:t>else</a:t>
            </a:r>
            <a:r>
              <a:rPr lang="en-US" dirty="0"/>
              <a:t> statement that determines a student’s letter grade based on the student’s average in a course. </a:t>
            </a:r>
          </a:p>
          <a:p>
            <a:r>
              <a:rPr lang="en-US" dirty="0"/>
              <a:t>Read-only property </a:t>
            </a:r>
            <a:r>
              <a:rPr lang="en-US" dirty="0" err="1">
                <a:latin typeface="Consolas" panose="020B0609020204030204" pitchFamily="49" charset="0"/>
              </a:rPr>
              <a:t>LetterGrade</a:t>
            </a:r>
            <a:r>
              <a:rPr lang="en-US" dirty="0"/>
              <a:t> (lines </a:t>
            </a:r>
            <a:r>
              <a:rPr lang="en-US" dirty="0" smtClean="0"/>
              <a:t>39–68) uses </a:t>
            </a:r>
            <a:r>
              <a:rPr lang="en-US" i="1" dirty="0"/>
              <a:t>nested </a:t>
            </a:r>
            <a:r>
              <a:rPr lang="en-US" i="1" dirty="0">
                <a:latin typeface="Consolas" panose="020B0609020204030204" pitchFamily="49" charset="0"/>
              </a:rPr>
              <a:t>if</a:t>
            </a:r>
            <a:r>
              <a:rPr lang="en-US" i="1" dirty="0"/>
              <a:t>…</a:t>
            </a:r>
            <a:r>
              <a:rPr lang="en-US" i="1" dirty="0">
                <a:latin typeface="Consolas" panose="020B0609020204030204" pitchFamily="49" charset="0"/>
              </a:rPr>
              <a:t>else</a:t>
            </a:r>
            <a:r>
              <a:rPr lang="en-US" i="1" dirty="0"/>
              <a:t> statements</a:t>
            </a:r>
            <a:r>
              <a:rPr lang="en-US" dirty="0"/>
              <a:t> to determine the </a:t>
            </a:r>
            <a:r>
              <a:rPr lang="en-US" dirty="0">
                <a:latin typeface="Consolas" panose="020B0609020204030204" pitchFamily="49" charset="0"/>
              </a:rPr>
              <a:t>Student</a:t>
            </a:r>
            <a:r>
              <a:rPr lang="en-US" dirty="0"/>
              <a:t>’s letter grade based on the </a:t>
            </a:r>
            <a:r>
              <a:rPr lang="en-US" dirty="0">
                <a:latin typeface="Consolas" panose="020B0609020204030204" pitchFamily="49" charset="0"/>
              </a:rPr>
              <a:t>Student</a:t>
            </a:r>
            <a:r>
              <a:rPr lang="en-US" dirty="0"/>
              <a:t>’s average. </a:t>
            </a:r>
            <a:endParaRPr lang="en-US" dirty="0" smtClean="0"/>
          </a:p>
          <a:p>
            <a:r>
              <a:rPr lang="en-US" dirty="0" smtClean="0"/>
              <a:t>A </a:t>
            </a:r>
            <a:r>
              <a:rPr lang="en-US" dirty="0"/>
              <a:t>read-only property provides only a </a:t>
            </a:r>
            <a:r>
              <a:rPr lang="en-US" dirty="0">
                <a:latin typeface="Consolas" panose="020B0609020204030204" pitchFamily="49" charset="0"/>
              </a:rPr>
              <a:t>get</a:t>
            </a:r>
            <a:r>
              <a:rPr lang="en-US" dirty="0"/>
              <a:t> accessor. </a:t>
            </a:r>
            <a:endParaRPr lang="en-US" dirty="0" smtClean="0"/>
          </a:p>
          <a:p>
            <a:r>
              <a:rPr lang="en-US" dirty="0" smtClean="0"/>
              <a:t>Local </a:t>
            </a:r>
            <a:r>
              <a:rPr lang="en-US" dirty="0"/>
              <a:t>variable </a:t>
            </a:r>
            <a:r>
              <a:rPr lang="en-US" dirty="0" err="1">
                <a:latin typeface="Consolas" panose="020B0609020204030204" pitchFamily="49" charset="0"/>
              </a:rPr>
              <a:t>letterGrade</a:t>
            </a:r>
            <a:r>
              <a:rPr lang="en-US" dirty="0"/>
              <a:t> is initialized to </a:t>
            </a:r>
            <a:r>
              <a:rPr lang="en-US" dirty="0" err="1">
                <a:latin typeface="Consolas" panose="020B0609020204030204" pitchFamily="49" charset="0"/>
              </a:rPr>
              <a:t>string.Empty</a:t>
            </a:r>
            <a:r>
              <a:rPr lang="en-US" dirty="0"/>
              <a:t> (line 43), which represents the empty </a:t>
            </a:r>
            <a:r>
              <a:rPr lang="en-US" dirty="0">
                <a:latin typeface="Consolas" panose="020B0609020204030204" pitchFamily="49" charset="0"/>
              </a:rPr>
              <a:t>string</a:t>
            </a:r>
            <a:r>
              <a:rPr lang="en-US" dirty="0"/>
              <a:t> (that is, a </a:t>
            </a:r>
            <a:r>
              <a:rPr lang="en-US" dirty="0">
                <a:latin typeface="Consolas" panose="020B0609020204030204" pitchFamily="49" charset="0"/>
              </a:rPr>
              <a:t>string</a:t>
            </a:r>
            <a:r>
              <a:rPr lang="en-US" dirty="0"/>
              <a:t> containing no characters). </a:t>
            </a:r>
          </a:p>
          <a:p>
            <a:endParaRPr lang="en-US" dirty="0"/>
          </a:p>
        </p:txBody>
      </p:sp>
      <p:sp>
        <p:nvSpPr>
          <p:cNvPr id="3" name="Title 2"/>
          <p:cNvSpPr>
            <a:spLocks noGrp="1"/>
          </p:cNvSpPr>
          <p:nvPr>
            <p:ph type="title"/>
          </p:nvPr>
        </p:nvSpPr>
        <p:spPr/>
        <p:txBody>
          <a:bodyPr>
            <a:normAutofit fontScale="90000"/>
          </a:bodyPr>
          <a:lstStyle/>
          <a:p>
            <a:r>
              <a:rPr lang="en-US" dirty="0" smtClean="0"/>
              <a:t>5.7 </a:t>
            </a:r>
            <a:r>
              <a:rPr lang="en-US" dirty="0">
                <a:latin typeface="Consolas" panose="020B0609020204030204" pitchFamily="49" charset="0"/>
              </a:rPr>
              <a:t>Student</a:t>
            </a:r>
            <a:r>
              <a:rPr lang="en-US" dirty="0"/>
              <a:t> Class: Nested </a:t>
            </a:r>
            <a:r>
              <a:rPr lang="en-US" dirty="0">
                <a:latin typeface="Consolas" panose="020B0609020204030204" pitchFamily="49" charset="0"/>
              </a:rPr>
              <a:t>if</a:t>
            </a:r>
            <a:r>
              <a:rPr lang="en-US" dirty="0"/>
              <a:t>…else Statements </a:t>
            </a:r>
          </a:p>
        </p:txBody>
      </p:sp>
      <p:sp>
        <p:nvSpPr>
          <p:cNvPr id="4" name="Footer Placeholder 3"/>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586916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1450"/>
            <a:ext cx="12192000" cy="65135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289804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1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44550" y="0"/>
            <a:ext cx="105029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28569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317500"/>
            <a:ext cx="12192000" cy="62214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178138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8575"/>
            <a:ext cx="12192000" cy="68008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78160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803275" y="0"/>
            <a:ext cx="1058545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21630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p:txBody>
          <a:bodyPr/>
          <a:lstStyle/>
          <a:p>
            <a:r>
              <a:rPr lang="en-US" altLang="en-US" dirty="0" smtClean="0"/>
              <a:t>A iteration statement allows you to specify that an app should repeat an action:</a:t>
            </a:r>
          </a:p>
          <a:p>
            <a:r>
              <a:rPr lang="en-US" altLang="en-US" i="1" dirty="0" smtClean="0"/>
              <a:t>While there are more items on my shopping list</a:t>
            </a:r>
            <a:br>
              <a:rPr lang="en-US" altLang="en-US" i="1" dirty="0" smtClean="0"/>
            </a:br>
            <a:r>
              <a:rPr lang="en-US" altLang="en-US" i="1" dirty="0" smtClean="0"/>
              <a:t>    put next item in cart and cross it off my list</a:t>
            </a:r>
          </a:p>
          <a:p>
            <a:r>
              <a:rPr lang="en-US" altLang="en-US" dirty="0" smtClean="0"/>
              <a:t>As an example of C#’s </a:t>
            </a:r>
            <a:r>
              <a:rPr lang="en-US" altLang="en-US" dirty="0" smtClean="0">
                <a:latin typeface="Consolas" panose="020B0609020204030204" pitchFamily="49" charset="0"/>
              </a:rPr>
              <a:t>while</a:t>
            </a:r>
            <a:r>
              <a:rPr lang="en-US" altLang="en-US" dirty="0" smtClean="0"/>
              <a:t> iteration statement, consider a code segment designed to find the first power of 3 larger than 100:</a:t>
            </a:r>
          </a:p>
          <a:p>
            <a:r>
              <a:rPr lang="en-US" altLang="en-US" dirty="0" err="1" smtClean="0">
                <a:latin typeface="Consolas" panose="020B0609020204030204" pitchFamily="49" charset="0"/>
              </a:rPr>
              <a:t>int</a:t>
            </a:r>
            <a:r>
              <a:rPr lang="en-US" altLang="en-US" dirty="0" smtClean="0">
                <a:latin typeface="Consolas" panose="020B0609020204030204" pitchFamily="49" charset="0"/>
              </a:rPr>
              <a:t> product = 3;</a:t>
            </a:r>
            <a:br>
              <a:rPr lang="en-US" altLang="en-US" dirty="0" smtClean="0">
                <a:latin typeface="Consolas" panose="020B0609020204030204" pitchFamily="49" charset="0"/>
              </a:rPr>
            </a:br>
            <a:r>
              <a:rPr lang="en-US" altLang="en-US" dirty="0" smtClean="0">
                <a:latin typeface="Consolas" panose="020B0609020204030204" pitchFamily="49" charset="0"/>
              </a:rPr>
              <a:t/>
            </a:r>
            <a:br>
              <a:rPr lang="en-US" altLang="en-US" dirty="0" smtClean="0">
                <a:latin typeface="Consolas" panose="020B0609020204030204" pitchFamily="49" charset="0"/>
              </a:rPr>
            </a:br>
            <a:r>
              <a:rPr lang="en-US" altLang="en-US" dirty="0" smtClean="0">
                <a:latin typeface="Consolas" panose="020B0609020204030204" pitchFamily="49" charset="0"/>
              </a:rPr>
              <a:t>while (product &lt;= 100) </a:t>
            </a:r>
            <a:br>
              <a:rPr lang="en-US" altLang="en-US" dirty="0" smtClean="0">
                <a:latin typeface="Consolas" panose="020B0609020204030204" pitchFamily="49" charset="0"/>
              </a:rPr>
            </a:br>
            <a:r>
              <a:rPr lang="en-US" altLang="en-US" dirty="0" smtClean="0">
                <a:latin typeface="Consolas" panose="020B0609020204030204" pitchFamily="49" charset="0"/>
              </a:rPr>
              <a:t>{</a:t>
            </a:r>
            <a:br>
              <a:rPr lang="en-US" altLang="en-US" dirty="0" smtClean="0">
                <a:latin typeface="Consolas" panose="020B0609020204030204" pitchFamily="49" charset="0"/>
              </a:rPr>
            </a:br>
            <a:r>
              <a:rPr lang="en-US" altLang="en-US" dirty="0" smtClean="0">
                <a:latin typeface="Consolas" panose="020B0609020204030204" pitchFamily="49" charset="0"/>
              </a:rPr>
              <a:t>   product = 3 * product;</a:t>
            </a:r>
            <a:br>
              <a:rPr lang="en-US" altLang="en-US" dirty="0" smtClean="0">
                <a:latin typeface="Consolas" panose="020B0609020204030204" pitchFamily="49" charset="0"/>
              </a:rPr>
            </a:br>
            <a:r>
              <a:rPr lang="en-US" altLang="en-US" dirty="0" smtClean="0">
                <a:latin typeface="Consolas" panose="020B0609020204030204" pitchFamily="49" charset="0"/>
              </a:rPr>
              <a:t>}</a:t>
            </a:r>
            <a:endParaRPr lang="en-US" altLang="en-US" dirty="0">
              <a:latin typeface="Consolas" panose="020B0609020204030204" pitchFamily="49" charset="0"/>
            </a:endParaRPr>
          </a:p>
        </p:txBody>
      </p:sp>
      <p:sp>
        <p:nvSpPr>
          <p:cNvPr id="75779" name="Rectangle 2"/>
          <p:cNvSpPr>
            <a:spLocks noGrp="1" noChangeArrowheads="1"/>
          </p:cNvSpPr>
          <p:nvPr>
            <p:ph type="title"/>
          </p:nvPr>
        </p:nvSpPr>
        <p:spPr/>
        <p:txBody>
          <a:bodyPr/>
          <a:lstStyle/>
          <a:p>
            <a:r>
              <a:rPr lang="en-US" dirty="0" smtClean="0"/>
              <a:t>5.8  </a:t>
            </a:r>
            <a:r>
              <a:rPr lang="en-US" dirty="0" smtClean="0">
                <a:latin typeface="Consolas" panose="020B0609020204030204" pitchFamily="49" charset="0"/>
              </a:rPr>
              <a:t>while</a:t>
            </a:r>
            <a:r>
              <a:rPr lang="en-US" dirty="0" smtClean="0"/>
              <a:t> Iteration Statement </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643880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16025"/>
            <a:ext cx="12192000" cy="44259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45422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UML activity diagram in </a:t>
            </a:r>
            <a:r>
              <a:rPr lang="en-US" dirty="0" smtClean="0"/>
              <a:t>Fig. 5.7 </a:t>
            </a:r>
            <a:r>
              <a:rPr lang="en-US" dirty="0"/>
              <a:t>illustrates the flow of control in the preceding </a:t>
            </a:r>
            <a:r>
              <a:rPr lang="en-US" dirty="0">
                <a:latin typeface="Consolas" panose="020B0609020204030204" pitchFamily="49" charset="0"/>
              </a:rPr>
              <a:t>while</a:t>
            </a:r>
            <a:r>
              <a:rPr lang="en-US" dirty="0"/>
              <a:t> statement. </a:t>
            </a:r>
          </a:p>
          <a:p>
            <a:r>
              <a:rPr lang="en-US" dirty="0" smtClean="0"/>
              <a:t>This </a:t>
            </a:r>
            <a:r>
              <a:rPr lang="en-US" dirty="0"/>
              <a:t>diagram introduces the UML’s </a:t>
            </a:r>
            <a:r>
              <a:rPr lang="en-US" b="1" dirty="0"/>
              <a:t>merge symbol</a:t>
            </a:r>
            <a:r>
              <a:rPr lang="en-US" dirty="0"/>
              <a:t>. </a:t>
            </a:r>
            <a:endParaRPr lang="en-US" dirty="0" smtClean="0"/>
          </a:p>
          <a:p>
            <a:r>
              <a:rPr lang="en-US" dirty="0" smtClean="0"/>
              <a:t>The </a:t>
            </a:r>
            <a:r>
              <a:rPr lang="en-US" dirty="0"/>
              <a:t>UML represents </a:t>
            </a:r>
            <a:r>
              <a:rPr lang="en-US" i="1" dirty="0"/>
              <a:t>both</a:t>
            </a:r>
            <a:r>
              <a:rPr lang="en-US" dirty="0"/>
              <a:t> the merge symbol and the decision symbol as diamonds. </a:t>
            </a:r>
            <a:endParaRPr lang="en-US" dirty="0" smtClean="0"/>
          </a:p>
          <a:p>
            <a:r>
              <a:rPr lang="en-US" dirty="0" smtClean="0"/>
              <a:t>The </a:t>
            </a:r>
            <a:r>
              <a:rPr lang="en-US" dirty="0"/>
              <a:t>merge symbol joins multiple flows of activity into one. </a:t>
            </a:r>
            <a:endParaRPr lang="en-US" dirty="0" smtClean="0"/>
          </a:p>
          <a:p>
            <a:pPr lvl="1"/>
            <a:r>
              <a:rPr lang="en-US" dirty="0" smtClean="0"/>
              <a:t>In </a:t>
            </a:r>
            <a:r>
              <a:rPr lang="en-US" dirty="0"/>
              <a:t>this diagram, the merge symbol joins the transitions from the initial state and from the action state, so they both flow into the decision that determines whether the loop should begin (or continue) executing</a:t>
            </a:r>
          </a:p>
          <a:p>
            <a:endParaRPr lang="en-US" dirty="0"/>
          </a:p>
        </p:txBody>
      </p:sp>
      <p:sp>
        <p:nvSpPr>
          <p:cNvPr id="3" name="Title 2"/>
          <p:cNvSpPr>
            <a:spLocks noGrp="1"/>
          </p:cNvSpPr>
          <p:nvPr>
            <p:ph type="title"/>
          </p:nvPr>
        </p:nvSpPr>
        <p:spPr/>
        <p:txBody>
          <a:bodyPr/>
          <a:lstStyle/>
          <a:p>
            <a:r>
              <a:rPr lang="en-US" dirty="0" smtClean="0"/>
              <a:t>5.8</a:t>
            </a:r>
            <a:r>
              <a:rPr lang="en-US" dirty="0"/>
              <a:t>  </a:t>
            </a:r>
            <a:r>
              <a:rPr lang="en-US" dirty="0">
                <a:latin typeface="Consolas" panose="020B0609020204030204" pitchFamily="49" charset="0"/>
              </a:rPr>
              <a:t>while</a:t>
            </a:r>
            <a:r>
              <a:rPr lang="en-US" dirty="0"/>
              <a:t> Iteration Statement </a:t>
            </a:r>
          </a:p>
        </p:txBody>
      </p:sp>
      <p:sp>
        <p:nvSpPr>
          <p:cNvPr id="4" name="Footer Placeholder 3"/>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22720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338138"/>
            <a:ext cx="12192000" cy="61817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84113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p:txBody>
          <a:bodyPr/>
          <a:lstStyle/>
          <a:p>
            <a:r>
              <a:rPr lang="en-US" altLang="en-US" dirty="0" smtClean="0"/>
              <a:t>Consider the following problem statement:</a:t>
            </a:r>
          </a:p>
          <a:p>
            <a:r>
              <a:rPr lang="en-US" altLang="en-US" dirty="0" smtClean="0"/>
              <a:t>A class of 10 students took a quiz. The grades (integers in</a:t>
            </a:r>
          </a:p>
          <a:p>
            <a:r>
              <a:rPr lang="en-US" altLang="en-US" dirty="0" smtClean="0"/>
              <a:t>the range 0 to 100) for this quiz are available to you.</a:t>
            </a:r>
          </a:p>
          <a:p>
            <a:r>
              <a:rPr lang="en-US" altLang="en-US" dirty="0" smtClean="0"/>
              <a:t>Determine the class average on the quiz.</a:t>
            </a:r>
          </a:p>
          <a:p>
            <a:r>
              <a:rPr lang="en-US" altLang="en-US" dirty="0" smtClean="0"/>
              <a:t>The algorithm must input each grade, keep track of the total of all grades input, perform the averaging calculation and display the result. </a:t>
            </a:r>
          </a:p>
        </p:txBody>
      </p:sp>
      <p:sp>
        <p:nvSpPr>
          <p:cNvPr id="80899" name="Rectangle 2"/>
          <p:cNvSpPr>
            <a:spLocks noGrp="1" noChangeArrowheads="1"/>
          </p:cNvSpPr>
          <p:nvPr>
            <p:ph type="title"/>
          </p:nvPr>
        </p:nvSpPr>
        <p:spPr/>
        <p:txBody>
          <a:bodyPr>
            <a:normAutofit fontScale="90000"/>
          </a:bodyPr>
          <a:lstStyle/>
          <a:p>
            <a:r>
              <a:rPr lang="en-US" dirty="0" smtClean="0"/>
              <a:t>5.9  Formulating Algorithms: Counter-Controlled Iteration </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6298317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p:txBody>
          <a:bodyPr/>
          <a:lstStyle/>
          <a:p>
            <a:r>
              <a:rPr lang="en-US" dirty="0" smtClean="0"/>
              <a:t>Pseudocode Algorithm with Counter-Controlled Iteration</a:t>
            </a:r>
          </a:p>
          <a:p>
            <a:r>
              <a:rPr lang="en-US" dirty="0" smtClean="0"/>
              <a:t>We use counter-controlled iteration to input the grades one at a time.</a:t>
            </a:r>
          </a:p>
          <a:p>
            <a:r>
              <a:rPr lang="en-US" dirty="0" smtClean="0"/>
              <a:t>A variable called a counter controls the number of times a set of statements will execute.</a:t>
            </a:r>
          </a:p>
          <a:p>
            <a:r>
              <a:rPr lang="en-US" dirty="0" smtClean="0"/>
              <a:t>Counter-controlled iteration is often called definite iteration, because the number of iterations is known before the loop begins executing.</a:t>
            </a:r>
          </a:p>
          <a:p>
            <a:r>
              <a:rPr lang="en-US" altLang="en-US" dirty="0"/>
              <a:t>Figure 5.8 expresses the algorithm in pseudocode. </a:t>
            </a:r>
          </a:p>
          <a:p>
            <a:r>
              <a:rPr lang="en-US" dirty="0" smtClean="0"/>
              <a:t>A </a:t>
            </a:r>
            <a:r>
              <a:rPr lang="en-US" b="1" dirty="0"/>
              <a:t>total</a:t>
            </a:r>
            <a:r>
              <a:rPr lang="en-US" dirty="0"/>
              <a:t> is a variable used to accumulate the sum of several values</a:t>
            </a:r>
            <a:r>
              <a:rPr lang="en-US" dirty="0" smtClean="0"/>
              <a:t>.</a:t>
            </a:r>
          </a:p>
          <a:p>
            <a:r>
              <a:rPr lang="en-US" dirty="0" smtClean="0"/>
              <a:t>A </a:t>
            </a:r>
            <a:r>
              <a:rPr lang="en-US" b="1" dirty="0"/>
              <a:t>counter</a:t>
            </a:r>
            <a:r>
              <a:rPr lang="en-US" dirty="0"/>
              <a:t> is a variable used to  </a:t>
            </a:r>
            <a:r>
              <a:rPr lang="en-US" dirty="0" smtClean="0"/>
              <a:t>count.</a:t>
            </a:r>
            <a:endParaRPr lang="en-US" dirty="0"/>
          </a:p>
          <a:p>
            <a:endParaRPr lang="en-US" dirty="0" smtClean="0"/>
          </a:p>
        </p:txBody>
      </p:sp>
      <p:sp>
        <p:nvSpPr>
          <p:cNvPr id="81923" name="Rectangle 2"/>
          <p:cNvSpPr>
            <a:spLocks noGrp="1" noChangeArrowheads="1"/>
          </p:cNvSpPr>
          <p:nvPr>
            <p:ph type="title"/>
          </p:nvPr>
        </p:nvSpPr>
        <p:spPr/>
        <p:txBody>
          <a:bodyPr>
            <a:normAutofit fontScale="90000"/>
          </a:bodyPr>
          <a:lstStyle/>
          <a:p>
            <a:r>
              <a:rPr lang="en-US" dirty="0" smtClean="0"/>
              <a:t>5.9.1 Pseudocode </a:t>
            </a:r>
            <a:r>
              <a:rPr lang="en-US" dirty="0"/>
              <a:t>Algorithm with Counter-Controlled Iteration</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263151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492125"/>
            <a:ext cx="12192000" cy="58721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8683409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25550"/>
            <a:ext cx="12192000" cy="44069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263784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idx="1"/>
          </p:nvPr>
        </p:nvSpPr>
        <p:spPr/>
        <p:txBody>
          <a:bodyPr/>
          <a:lstStyle/>
          <a:p>
            <a:r>
              <a:rPr lang="en-US" dirty="0"/>
              <a:t>In </a:t>
            </a:r>
            <a:r>
              <a:rPr lang="en-US" dirty="0" smtClean="0"/>
              <a:t>Fig. 5.9, </a:t>
            </a:r>
            <a:r>
              <a:rPr lang="en-US" dirty="0"/>
              <a:t>method </a:t>
            </a:r>
            <a:r>
              <a:rPr lang="en-US" dirty="0">
                <a:latin typeface="Consolas" panose="020B0609020204030204" pitchFamily="49" charset="0"/>
              </a:rPr>
              <a:t>Main</a:t>
            </a:r>
            <a:r>
              <a:rPr lang="en-US" dirty="0"/>
              <a:t> implements the class-averaging algorithm described by the pseudocode in —it allows the user to enter 10 grades, then calculates and displays the average</a:t>
            </a:r>
          </a:p>
          <a:p>
            <a:endParaRPr lang="en-US" dirty="0"/>
          </a:p>
        </p:txBody>
      </p:sp>
      <p:sp>
        <p:nvSpPr>
          <p:cNvPr id="89091" name="Rectangle 2"/>
          <p:cNvSpPr>
            <a:spLocks noGrp="1" noChangeArrowheads="1"/>
          </p:cNvSpPr>
          <p:nvPr>
            <p:ph type="title"/>
          </p:nvPr>
        </p:nvSpPr>
        <p:spPr/>
        <p:txBody>
          <a:bodyPr>
            <a:normAutofit fontScale="90000"/>
          </a:bodyPr>
          <a:lstStyle/>
          <a:p>
            <a:r>
              <a:rPr lang="en-US" dirty="0" smtClean="0"/>
              <a:t>5.9.2 Implementing </a:t>
            </a:r>
            <a:r>
              <a:rPr lang="en-US" dirty="0"/>
              <a:t>Counter-Controlled Iteration </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274514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754063"/>
            <a:ext cx="12192000" cy="53482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37131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8575"/>
            <a:ext cx="12192000" cy="68008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47182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2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15950"/>
            <a:ext cx="12192000" cy="56245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957002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idx="1"/>
          </p:nvPr>
        </p:nvSpPr>
        <p:spPr/>
        <p:txBody>
          <a:bodyPr/>
          <a:lstStyle/>
          <a:p>
            <a:r>
              <a:rPr lang="en-US" dirty="0"/>
              <a:t>C# requires local variables to be </a:t>
            </a:r>
            <a:r>
              <a:rPr lang="en-US" b="1" dirty="0"/>
              <a:t>definitely assigned</a:t>
            </a:r>
            <a:r>
              <a:rPr lang="en-US" dirty="0"/>
              <a:t>—that is, each local variable must be assigned a value before the variable’s value is </a:t>
            </a:r>
            <a:r>
              <a:rPr lang="en-US" dirty="0" smtClean="0"/>
              <a:t>used.</a:t>
            </a:r>
            <a:endParaRPr lang="en-US" dirty="0"/>
          </a:p>
        </p:txBody>
      </p:sp>
      <p:sp>
        <p:nvSpPr>
          <p:cNvPr id="89091" name="Rectangle 2"/>
          <p:cNvSpPr>
            <a:spLocks noGrp="1" noChangeArrowheads="1"/>
          </p:cNvSpPr>
          <p:nvPr>
            <p:ph type="title"/>
          </p:nvPr>
        </p:nvSpPr>
        <p:spPr/>
        <p:txBody>
          <a:bodyPr>
            <a:normAutofit fontScale="90000"/>
          </a:bodyPr>
          <a:lstStyle/>
          <a:p>
            <a:r>
              <a:rPr lang="en-US" dirty="0" smtClean="0"/>
              <a:t>5.9.2 Implementing </a:t>
            </a:r>
            <a:r>
              <a:rPr lang="en-US" dirty="0"/>
              <a:t>Counter-Controlled Iteration </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51067067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58925"/>
            <a:ext cx="12192000" cy="37385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8421583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936625"/>
            <a:ext cx="12192000" cy="49847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441988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04913"/>
            <a:ext cx="12192000" cy="44465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780345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idx="1"/>
          </p:nvPr>
        </p:nvSpPr>
        <p:spPr/>
        <p:txBody>
          <a:bodyPr/>
          <a:lstStyle/>
          <a:p>
            <a:r>
              <a:rPr lang="en-US" dirty="0" smtClean="0"/>
              <a:t>Dividing two integers results in integer division.</a:t>
            </a:r>
          </a:p>
          <a:p>
            <a:r>
              <a:rPr lang="en-US" dirty="0" smtClean="0"/>
              <a:t>Any fractional part of the result is lost (i.e., truncated, not rounded).</a:t>
            </a:r>
            <a:endParaRPr lang="en-US" dirty="0"/>
          </a:p>
        </p:txBody>
      </p:sp>
      <p:sp>
        <p:nvSpPr>
          <p:cNvPr id="94211" name="Rectangle 2"/>
          <p:cNvSpPr>
            <a:spLocks noGrp="1" noChangeArrowheads="1"/>
          </p:cNvSpPr>
          <p:nvPr>
            <p:ph type="title"/>
          </p:nvPr>
        </p:nvSpPr>
        <p:spPr/>
        <p:txBody>
          <a:bodyPr>
            <a:normAutofit/>
          </a:bodyPr>
          <a:lstStyle/>
          <a:p>
            <a:r>
              <a:rPr lang="en-US" dirty="0" smtClean="0"/>
              <a:t>5.9.3 Integer </a:t>
            </a:r>
            <a:r>
              <a:rPr lang="en-US" dirty="0"/>
              <a:t>Division and Truncation</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3791286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508125"/>
            <a:ext cx="12192000" cy="38417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5682539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p:txBody>
          <a:bodyPr/>
          <a:lstStyle/>
          <a:p>
            <a:r>
              <a:rPr lang="en-US" altLang="en-US" dirty="0" smtClean="0"/>
              <a:t>Consider the following problem:</a:t>
            </a:r>
          </a:p>
          <a:p>
            <a:pPr lvl="1"/>
            <a:r>
              <a:rPr lang="en-US" altLang="en-US" dirty="0" smtClean="0"/>
              <a:t>Develop a class-averaging app that processes grades for an arbitrary number of students each time it’s run.</a:t>
            </a:r>
          </a:p>
          <a:p>
            <a:r>
              <a:rPr lang="en-US" altLang="en-US" dirty="0" smtClean="0"/>
              <a:t>In this example, no indication is given of how many grades the user will enter during the app’s execution. </a:t>
            </a:r>
          </a:p>
          <a:p>
            <a:r>
              <a:rPr lang="en-US" altLang="en-US" dirty="0"/>
              <a:t>A sentinel value can be entered to indicate “end of data entry.” This is called sentinel-controlled iteration.</a:t>
            </a:r>
          </a:p>
          <a:p>
            <a:r>
              <a:rPr lang="en-US" altLang="en-US" dirty="0"/>
              <a:t>Sentinel-controlled iteration is often called indefinite iteration because the number of iterations is not known before the loop begins</a:t>
            </a:r>
            <a:r>
              <a:rPr lang="en-US" altLang="en-US" dirty="0" smtClean="0"/>
              <a:t>.</a:t>
            </a:r>
            <a:endParaRPr lang="en-US" altLang="en-US" dirty="0"/>
          </a:p>
        </p:txBody>
      </p:sp>
      <p:sp>
        <p:nvSpPr>
          <p:cNvPr id="96259" name="Rectangle 2"/>
          <p:cNvSpPr>
            <a:spLocks noGrp="1" noChangeArrowheads="1"/>
          </p:cNvSpPr>
          <p:nvPr>
            <p:ph type="title"/>
          </p:nvPr>
        </p:nvSpPr>
        <p:spPr/>
        <p:txBody>
          <a:bodyPr>
            <a:normAutofit fontScale="90000"/>
          </a:bodyPr>
          <a:lstStyle/>
          <a:p>
            <a:r>
              <a:rPr lang="en-US" dirty="0" smtClean="0"/>
              <a:t>5.10  Formulating Algorithms: Sentinel-Controlled Iteration</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5708283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p:txBody>
          <a:bodyPr/>
          <a:lstStyle/>
          <a:p>
            <a:r>
              <a:rPr lang="en-US" sz="3200" dirty="0" smtClean="0"/>
              <a:t>We approach the class averaging program with a technique called top-down, stepwise refinement.</a:t>
            </a:r>
          </a:p>
          <a:p>
            <a:r>
              <a:rPr lang="en-US" sz="3200" dirty="0" smtClean="0"/>
              <a:t>The top conveys the overall function of the app: determine the class average for the quiz</a:t>
            </a:r>
          </a:p>
          <a:p>
            <a:r>
              <a:rPr lang="en-US" sz="3200" dirty="0" smtClean="0"/>
              <a:t>We divide the top into a series of smaller tasks in the first refinement:</a:t>
            </a:r>
          </a:p>
          <a:p>
            <a:pPr lvl="1"/>
            <a:r>
              <a:rPr lang="en-US" sz="2800" i="1" dirty="0" smtClean="0"/>
              <a:t>initialize variables</a:t>
            </a:r>
          </a:p>
          <a:p>
            <a:pPr lvl="1"/>
            <a:r>
              <a:rPr lang="en-US" sz="2800" i="1" dirty="0" smtClean="0"/>
              <a:t>input, sum and count the quiz grades</a:t>
            </a:r>
          </a:p>
          <a:p>
            <a:pPr lvl="1"/>
            <a:r>
              <a:rPr lang="en-US" sz="2800" i="1" dirty="0" smtClean="0"/>
              <a:t>calculate and display the class average</a:t>
            </a:r>
            <a:endParaRPr lang="en-US" sz="2800" i="1" dirty="0"/>
          </a:p>
        </p:txBody>
      </p:sp>
      <p:sp>
        <p:nvSpPr>
          <p:cNvPr id="99331" name="Rectangle 2"/>
          <p:cNvSpPr>
            <a:spLocks noGrp="1" noChangeArrowheads="1"/>
          </p:cNvSpPr>
          <p:nvPr>
            <p:ph type="title"/>
          </p:nvPr>
        </p:nvSpPr>
        <p:spPr/>
        <p:txBody>
          <a:bodyPr>
            <a:normAutofit fontScale="90000"/>
          </a:bodyPr>
          <a:lstStyle/>
          <a:p>
            <a:r>
              <a:rPr lang="en-US" dirty="0" smtClean="0"/>
              <a:t>5.10.1 </a:t>
            </a:r>
            <a:r>
              <a:rPr lang="en-US" dirty="0"/>
              <a:t>Top-Down, Stepwise Refinement: The Top and First </a:t>
            </a:r>
            <a:r>
              <a:rPr lang="en-US" dirty="0" smtClean="0"/>
              <a:t>Refinement</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6162377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804988"/>
            <a:ext cx="12192000" cy="32464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6190462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011238"/>
            <a:ext cx="12192000" cy="483393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99852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idx="1"/>
          </p:nvPr>
        </p:nvSpPr>
        <p:spPr/>
        <p:txBody>
          <a:bodyPr/>
          <a:lstStyle/>
          <a:p>
            <a:r>
              <a:rPr lang="en-US" sz="3200" dirty="0" smtClean="0"/>
              <a:t>The second refinement specifies individual variables.</a:t>
            </a:r>
          </a:p>
          <a:p>
            <a:pPr lvl="1"/>
            <a:r>
              <a:rPr lang="en-US" sz="2800" i="1" dirty="0" smtClean="0"/>
              <a:t>initialize variables</a:t>
            </a:r>
          </a:p>
          <a:p>
            <a:r>
              <a:rPr lang="en-US" sz="3200" dirty="0" smtClean="0"/>
              <a:t>This can be refined as follows:</a:t>
            </a:r>
          </a:p>
          <a:p>
            <a:pPr lvl="1"/>
            <a:r>
              <a:rPr lang="en-US" sz="2800" i="1" dirty="0" smtClean="0"/>
              <a:t>initialize total to zero</a:t>
            </a:r>
          </a:p>
          <a:p>
            <a:pPr lvl="1"/>
            <a:r>
              <a:rPr lang="en-US" sz="2800" i="1" dirty="0" smtClean="0"/>
              <a:t>initialize counter to zero </a:t>
            </a:r>
          </a:p>
        </p:txBody>
      </p:sp>
      <p:sp>
        <p:nvSpPr>
          <p:cNvPr id="103427" name="Rectangle 2"/>
          <p:cNvSpPr>
            <a:spLocks noGrp="1" noChangeArrowheads="1"/>
          </p:cNvSpPr>
          <p:nvPr>
            <p:ph type="title"/>
          </p:nvPr>
        </p:nvSpPr>
        <p:spPr/>
        <p:txBody>
          <a:bodyPr>
            <a:normAutofit/>
          </a:bodyPr>
          <a:lstStyle/>
          <a:p>
            <a:r>
              <a:rPr lang="en-US" dirty="0" smtClean="0"/>
              <a:t>5.10.2 Second Refinement</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608610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idx="1"/>
          </p:nvPr>
        </p:nvSpPr>
        <p:spPr/>
        <p:txBody>
          <a:bodyPr/>
          <a:lstStyle/>
          <a:p>
            <a:r>
              <a:rPr lang="en-US" altLang="en-US" i="1" dirty="0" smtClean="0"/>
              <a:t>input, sum and count the quiz grades</a:t>
            </a:r>
          </a:p>
          <a:p>
            <a:r>
              <a:rPr lang="en-US" altLang="en-US" dirty="0" smtClean="0"/>
              <a:t>The second refinement of the preceding pseudocode state­ment is:</a:t>
            </a:r>
          </a:p>
          <a:p>
            <a:pPr lvl="1"/>
            <a:r>
              <a:rPr lang="en-US" altLang="en-US" i="1" dirty="0" smtClean="0"/>
              <a:t>prompt the user to enter the first grade</a:t>
            </a:r>
          </a:p>
          <a:p>
            <a:pPr lvl="1"/>
            <a:r>
              <a:rPr lang="en-US" altLang="en-US" i="1" dirty="0" smtClean="0"/>
              <a:t>input the first grade (possibly the sentinel)</a:t>
            </a:r>
          </a:p>
          <a:p>
            <a:pPr lvl="1"/>
            <a:r>
              <a:rPr lang="en-US" altLang="en-US" i="1" dirty="0" smtClean="0"/>
              <a:t>while the user has not yet entered the sentinel</a:t>
            </a:r>
            <a:br>
              <a:rPr lang="en-US" altLang="en-US" i="1" dirty="0" smtClean="0"/>
            </a:br>
            <a:r>
              <a:rPr lang="en-US" altLang="en-US" i="1" dirty="0" smtClean="0"/>
              <a:t>	add this grade into the running total</a:t>
            </a:r>
            <a:br>
              <a:rPr lang="en-US" altLang="en-US" i="1" dirty="0" smtClean="0"/>
            </a:br>
            <a:r>
              <a:rPr lang="en-US" altLang="en-US" i="1" dirty="0" smtClean="0"/>
              <a:t>	add one to the grade counter</a:t>
            </a:r>
            <a:br>
              <a:rPr lang="en-US" altLang="en-US" i="1" dirty="0" smtClean="0"/>
            </a:br>
            <a:r>
              <a:rPr lang="en-US" altLang="en-US" i="1" dirty="0" smtClean="0"/>
              <a:t>	prompt the user to enter the next grade</a:t>
            </a:r>
            <a:br>
              <a:rPr lang="en-US" altLang="en-US" i="1" dirty="0" smtClean="0"/>
            </a:br>
            <a:r>
              <a:rPr lang="en-US" altLang="en-US" i="1" dirty="0" smtClean="0"/>
              <a:t>	input the next grade (possibly the sentinel)</a:t>
            </a:r>
          </a:p>
        </p:txBody>
      </p:sp>
      <p:sp>
        <p:nvSpPr>
          <p:cNvPr id="104451" name="Rectangle 2"/>
          <p:cNvSpPr>
            <a:spLocks noGrp="1" noChangeArrowheads="1"/>
          </p:cNvSpPr>
          <p:nvPr>
            <p:ph type="title"/>
          </p:nvPr>
        </p:nvSpPr>
        <p:spPr/>
        <p:txBody>
          <a:bodyPr>
            <a:normAutofit/>
          </a:bodyPr>
          <a:lstStyle/>
          <a:p>
            <a:r>
              <a:rPr lang="en-US" dirty="0"/>
              <a:t>5.10.2 Second Refinement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6039174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idx="1"/>
          </p:nvPr>
        </p:nvSpPr>
        <p:spPr/>
        <p:txBody>
          <a:bodyPr/>
          <a:lstStyle/>
          <a:p>
            <a:r>
              <a:rPr lang="en-US" altLang="en-US" sz="2800" i="1" dirty="0" smtClean="0"/>
              <a:t>calculate and display the class average</a:t>
            </a:r>
          </a:p>
          <a:p>
            <a:r>
              <a:rPr lang="en-US" altLang="en-US" sz="2800" dirty="0" smtClean="0"/>
              <a:t>The preceding pseudocode can be refined as follows:</a:t>
            </a:r>
          </a:p>
          <a:p>
            <a:pPr lvl="1"/>
            <a:r>
              <a:rPr lang="en-US" altLang="en-US" sz="2400" i="1" dirty="0" smtClean="0"/>
              <a:t>if the counter is not equal to zero</a:t>
            </a:r>
            <a:br>
              <a:rPr lang="en-US" altLang="en-US" sz="2400" i="1" dirty="0" smtClean="0"/>
            </a:br>
            <a:r>
              <a:rPr lang="en-US" altLang="en-US" sz="2400" i="1" dirty="0" smtClean="0"/>
              <a:t>	set the average to the total divided by the counter</a:t>
            </a:r>
            <a:br>
              <a:rPr lang="en-US" altLang="en-US" sz="2400" i="1" dirty="0" smtClean="0"/>
            </a:br>
            <a:r>
              <a:rPr lang="en-US" altLang="en-US" sz="2400" i="1" dirty="0" smtClean="0"/>
              <a:t>	display the average</a:t>
            </a:r>
            <a:br>
              <a:rPr lang="en-US" altLang="en-US" sz="2400" i="1" dirty="0" smtClean="0"/>
            </a:br>
            <a:r>
              <a:rPr lang="en-US" altLang="en-US" sz="2400" i="1" dirty="0" smtClean="0"/>
              <a:t>else</a:t>
            </a:r>
            <a:br>
              <a:rPr lang="en-US" altLang="en-US" sz="2400" i="1" dirty="0" smtClean="0"/>
            </a:br>
            <a:r>
              <a:rPr lang="en-US" altLang="en-US" sz="2400" i="1" dirty="0" smtClean="0"/>
              <a:t>	display “No grades were entered”</a:t>
            </a:r>
          </a:p>
          <a:p>
            <a:r>
              <a:rPr lang="en-US" altLang="en-US" sz="2800" dirty="0" smtClean="0"/>
              <a:t>We are careful here to test for the possibility of division by zero.</a:t>
            </a:r>
          </a:p>
          <a:p>
            <a:r>
              <a:rPr lang="en-US" altLang="en-US" sz="2800" dirty="0" smtClean="0"/>
              <a:t>The complete second refinement of the pseudocode for the class-average problem is shown in Fig. 5.10. </a:t>
            </a:r>
            <a:endParaRPr lang="en-US" altLang="en-US" sz="2800" dirty="0"/>
          </a:p>
        </p:txBody>
      </p:sp>
      <p:sp>
        <p:nvSpPr>
          <p:cNvPr id="105475" name="Rectangle 2"/>
          <p:cNvSpPr>
            <a:spLocks noGrp="1" noChangeArrowheads="1"/>
          </p:cNvSpPr>
          <p:nvPr>
            <p:ph type="title"/>
          </p:nvPr>
        </p:nvSpPr>
        <p:spPr/>
        <p:txBody>
          <a:bodyPr>
            <a:normAutofit/>
          </a:bodyPr>
          <a:lstStyle/>
          <a:p>
            <a:r>
              <a:rPr lang="en-US" dirty="0"/>
              <a:t>5.10.2 Second Refinement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1465216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492250"/>
            <a:ext cx="12192000" cy="38719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465407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552450" y="0"/>
            <a:ext cx="1108551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8510962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51013"/>
            <a:ext cx="12192000" cy="33543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546360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3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68338"/>
            <a:ext cx="12192000" cy="55213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7395316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idx="1"/>
          </p:nvPr>
        </p:nvSpPr>
        <p:spPr/>
        <p:txBody>
          <a:bodyPr/>
          <a:lstStyle/>
          <a:p>
            <a:r>
              <a:rPr lang="en-US" sz="3200" dirty="0"/>
              <a:t>In Fig. 5.11, method </a:t>
            </a:r>
            <a:r>
              <a:rPr lang="en-US" sz="3200" dirty="0">
                <a:latin typeface="Consolas" panose="020B0609020204030204" pitchFamily="49" charset="0"/>
              </a:rPr>
              <a:t>Main</a:t>
            </a:r>
            <a:r>
              <a:rPr lang="en-US" sz="3200" dirty="0"/>
              <a:t> implements the pseudocode algorithm of Fig. 5.10. </a:t>
            </a:r>
            <a:endParaRPr lang="en-US" sz="3200" dirty="0" smtClean="0"/>
          </a:p>
          <a:p>
            <a:r>
              <a:rPr lang="en-US" sz="3200" dirty="0" smtClean="0"/>
              <a:t>Although </a:t>
            </a:r>
            <a:r>
              <a:rPr lang="en-US" sz="3200" dirty="0"/>
              <a:t>each grade entered by the user is an integer, the averaging calculation is likely to produce a number with a </a:t>
            </a:r>
            <a:r>
              <a:rPr lang="en-US" sz="3200" dirty="0" smtClean="0"/>
              <a:t>decimal. </a:t>
            </a:r>
          </a:p>
          <a:p>
            <a:r>
              <a:rPr lang="en-US" sz="3200" dirty="0" smtClean="0"/>
              <a:t>The </a:t>
            </a:r>
            <a:r>
              <a:rPr lang="en-US" sz="3200" dirty="0"/>
              <a:t>type </a:t>
            </a:r>
            <a:r>
              <a:rPr lang="en-US" sz="3200" dirty="0" err="1">
                <a:latin typeface="Consolas" panose="020B0609020204030204" pitchFamily="49" charset="0"/>
              </a:rPr>
              <a:t>int</a:t>
            </a:r>
            <a:r>
              <a:rPr lang="en-US" sz="3200" dirty="0"/>
              <a:t> cannot represent such a </a:t>
            </a:r>
            <a:r>
              <a:rPr lang="en-US" sz="3200" dirty="0" smtClean="0"/>
              <a:t>number. </a:t>
            </a:r>
          </a:p>
          <a:p>
            <a:r>
              <a:rPr lang="en-US" sz="3200" dirty="0" smtClean="0"/>
              <a:t>C</a:t>
            </a:r>
            <a:r>
              <a:rPr lang="en-US" sz="3200" dirty="0"/>
              <a:t># provides data types </a:t>
            </a:r>
            <a:r>
              <a:rPr lang="en-US" sz="3200" dirty="0">
                <a:latin typeface="Consolas" panose="020B0609020204030204" pitchFamily="49" charset="0"/>
              </a:rPr>
              <a:t>float</a:t>
            </a:r>
            <a:r>
              <a:rPr lang="en-US" sz="3200" dirty="0"/>
              <a:t> and </a:t>
            </a:r>
            <a:r>
              <a:rPr lang="en-US" sz="3200" dirty="0" smtClean="0">
                <a:latin typeface="Consolas" panose="020B0609020204030204" pitchFamily="49" charset="0"/>
              </a:rPr>
              <a:t>double </a:t>
            </a:r>
            <a:r>
              <a:rPr lang="en-US" sz="3200" dirty="0" smtClean="0"/>
              <a:t>to </a:t>
            </a:r>
            <a:r>
              <a:rPr lang="en-US" sz="3200" dirty="0"/>
              <a:t>store floating-point numbers in memory. </a:t>
            </a:r>
            <a:endParaRPr lang="en-US" sz="3200" dirty="0" smtClean="0"/>
          </a:p>
        </p:txBody>
      </p:sp>
      <p:sp>
        <p:nvSpPr>
          <p:cNvPr id="105475" name="Rectangle 2"/>
          <p:cNvSpPr>
            <a:spLocks noGrp="1" noChangeArrowheads="1"/>
          </p:cNvSpPr>
          <p:nvPr>
            <p:ph type="title"/>
          </p:nvPr>
        </p:nvSpPr>
        <p:spPr/>
        <p:txBody>
          <a:bodyPr>
            <a:normAutofit fontScale="90000"/>
          </a:bodyPr>
          <a:lstStyle/>
          <a:p>
            <a:r>
              <a:rPr lang="en-US" dirty="0" smtClean="0"/>
              <a:t>5.10.3 </a:t>
            </a:r>
            <a:r>
              <a:rPr lang="en-US" dirty="0"/>
              <a:t>Implementing </a:t>
            </a:r>
            <a:r>
              <a:rPr lang="en-US" dirty="0" smtClean="0"/>
              <a:t>Sentinel-Controlled Iteration</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69044045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8575"/>
            <a:ext cx="12192000" cy="68008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079819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898525"/>
            <a:ext cx="12192000" cy="50609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19428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201613" y="0"/>
            <a:ext cx="11787187"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934637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435100"/>
            <a:ext cx="12192000" cy="39862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6562518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046288"/>
            <a:ext cx="12192000" cy="27654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812360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73175"/>
            <a:ext cx="12192000" cy="431006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6465841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p:txBody>
          <a:bodyPr/>
          <a:lstStyle/>
          <a:p>
            <a:r>
              <a:rPr lang="en-US" dirty="0" smtClean="0"/>
              <a:t>To perform a floating-point calculation with integer values, we temporarily treat these values as floating-point numbers.</a:t>
            </a:r>
          </a:p>
          <a:p>
            <a:r>
              <a:rPr lang="en-US" dirty="0" smtClean="0"/>
              <a:t>A unary cast operator such as </a:t>
            </a:r>
            <a:r>
              <a:rPr lang="en-US" dirty="0" smtClean="0">
                <a:latin typeface="Consolas" panose="020B0609020204030204" pitchFamily="49" charset="0"/>
              </a:rPr>
              <a:t>(double)</a:t>
            </a:r>
            <a:r>
              <a:rPr lang="en-US" dirty="0" smtClean="0"/>
              <a:t> performs explicit conversion.</a:t>
            </a:r>
          </a:p>
          <a:p>
            <a:r>
              <a:rPr lang="en-US" dirty="0" smtClean="0"/>
              <a:t>C# performs an operation called promotion (or implicit conversion) on selected operands for use in the expression.</a:t>
            </a:r>
          </a:p>
          <a:p>
            <a:r>
              <a:rPr lang="en-US" altLang="en-US" dirty="0"/>
              <a:t>The cast operator is formed by placing parentheses around the name of a type. </a:t>
            </a:r>
            <a:endParaRPr lang="en-US" altLang="en-US" dirty="0" smtClean="0"/>
          </a:p>
          <a:p>
            <a:r>
              <a:rPr lang="en-US" altLang="en-US" dirty="0" smtClean="0"/>
              <a:t>This </a:t>
            </a:r>
            <a:r>
              <a:rPr lang="en-US" altLang="en-US" dirty="0"/>
              <a:t>operator is a unary operator (i.e., an operator that takes only one operand</a:t>
            </a:r>
            <a:r>
              <a:rPr lang="en-US" altLang="en-US" dirty="0" smtClean="0"/>
              <a:t>).</a:t>
            </a:r>
          </a:p>
          <a:p>
            <a:r>
              <a:rPr lang="en-US" altLang="en-US" dirty="0"/>
              <a:t>Cast operators have the second highest precedence</a:t>
            </a:r>
            <a:r>
              <a:rPr lang="en-US" altLang="en-US" dirty="0" smtClean="0"/>
              <a:t>.</a:t>
            </a:r>
            <a:endParaRPr lang="en-US" altLang="en-US" dirty="0"/>
          </a:p>
        </p:txBody>
      </p:sp>
      <p:sp>
        <p:nvSpPr>
          <p:cNvPr id="116739" name="Rectangle 2"/>
          <p:cNvSpPr>
            <a:spLocks noGrp="1" noChangeArrowheads="1"/>
          </p:cNvSpPr>
          <p:nvPr>
            <p:ph type="title"/>
          </p:nvPr>
        </p:nvSpPr>
        <p:spPr/>
        <p:txBody>
          <a:bodyPr>
            <a:normAutofit fontScale="90000"/>
          </a:bodyPr>
          <a:lstStyle/>
          <a:p>
            <a:r>
              <a:rPr lang="en-US" dirty="0" smtClean="0"/>
              <a:t>5.10.6 </a:t>
            </a:r>
            <a:r>
              <a:rPr lang="en-US" dirty="0"/>
              <a:t>Converting Between Simple Types Explicitly and Implicitly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88740022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p:txBody>
          <a:bodyPr/>
          <a:lstStyle/>
          <a:p>
            <a:r>
              <a:rPr lang="en-US" dirty="0"/>
              <a:t>Line 39 </a:t>
            </a:r>
          </a:p>
          <a:p>
            <a:pPr lvl="1"/>
            <a:r>
              <a:rPr lang="en-US" dirty="0" err="1">
                <a:latin typeface="Consolas" panose="020B0609020204030204" pitchFamily="49" charset="0"/>
              </a:rPr>
              <a:t>Console.WriteLine</a:t>
            </a:r>
            <a:r>
              <a:rPr lang="en-US" dirty="0">
                <a:latin typeface="Consolas" panose="020B0609020204030204" pitchFamily="49" charset="0"/>
              </a:rPr>
              <a:t>($"Class average is {</a:t>
            </a:r>
            <a:r>
              <a:rPr lang="en-US" dirty="0" err="1">
                <a:latin typeface="Consolas" panose="020B0609020204030204" pitchFamily="49" charset="0"/>
              </a:rPr>
              <a:t>average:F</a:t>
            </a:r>
            <a:r>
              <a:rPr lang="en-US" dirty="0">
                <a:latin typeface="Consolas" panose="020B0609020204030204" pitchFamily="49" charset="0"/>
              </a:rPr>
              <a:t>}");	</a:t>
            </a:r>
          </a:p>
          <a:p>
            <a:r>
              <a:rPr lang="en-US" dirty="0"/>
              <a:t>outputs the class average. </a:t>
            </a:r>
            <a:endParaRPr lang="en-US" dirty="0" smtClean="0"/>
          </a:p>
          <a:p>
            <a:r>
              <a:rPr lang="en-US" dirty="0" smtClean="0"/>
              <a:t>The </a:t>
            </a:r>
            <a:r>
              <a:rPr lang="en-US" b="1" dirty="0"/>
              <a:t>format specifier </a:t>
            </a:r>
            <a:r>
              <a:rPr lang="en-US" b="1" dirty="0">
                <a:latin typeface="Consolas" panose="020B0609020204030204" pitchFamily="49" charset="0"/>
              </a:rPr>
              <a:t>F</a:t>
            </a:r>
            <a:r>
              <a:rPr lang="en-US" dirty="0"/>
              <a:t> in the interpolation expression </a:t>
            </a:r>
          </a:p>
          <a:p>
            <a:pPr lvl="1"/>
            <a:r>
              <a:rPr lang="en-US" dirty="0">
                <a:latin typeface="Consolas" panose="020B0609020204030204" pitchFamily="49" charset="0"/>
              </a:rPr>
              <a:t>{</a:t>
            </a:r>
            <a:r>
              <a:rPr lang="en-US" dirty="0" err="1">
                <a:latin typeface="Consolas" panose="020B0609020204030204" pitchFamily="49" charset="0"/>
              </a:rPr>
              <a:t>average:F</a:t>
            </a:r>
            <a:r>
              <a:rPr lang="en-US" dirty="0">
                <a:latin typeface="Consolas" panose="020B0609020204030204" pitchFamily="49" charset="0"/>
              </a:rPr>
              <a:t>}	</a:t>
            </a:r>
          </a:p>
          <a:p>
            <a:r>
              <a:rPr lang="en-US" dirty="0"/>
              <a:t>typically formats average’s value with two digits to the right of the decimal </a:t>
            </a:r>
            <a:r>
              <a:rPr lang="en-US" dirty="0" smtClean="0"/>
              <a:t>point</a:t>
            </a:r>
          </a:p>
          <a:p>
            <a:pPr lvl="1"/>
            <a:r>
              <a:rPr lang="en-US" dirty="0" smtClean="0"/>
              <a:t>the </a:t>
            </a:r>
            <a:r>
              <a:rPr lang="en-US" dirty="0"/>
              <a:t>Windows culture settings on the user’s machine determine the actual format, including the digits to the right of the decimal point, whether commas or periods are used for separating thousands, millions, etc. </a:t>
            </a:r>
          </a:p>
        </p:txBody>
      </p:sp>
      <p:sp>
        <p:nvSpPr>
          <p:cNvPr id="116739" name="Rectangle 2"/>
          <p:cNvSpPr>
            <a:spLocks noGrp="1" noChangeArrowheads="1"/>
          </p:cNvSpPr>
          <p:nvPr>
            <p:ph type="title"/>
          </p:nvPr>
        </p:nvSpPr>
        <p:spPr/>
        <p:txBody>
          <a:bodyPr>
            <a:normAutofit/>
          </a:bodyPr>
          <a:lstStyle/>
          <a:p>
            <a:r>
              <a:rPr lang="en-US" dirty="0" smtClean="0"/>
              <a:t>5.10.7 </a:t>
            </a:r>
            <a:r>
              <a:rPr lang="en-US" dirty="0"/>
              <a:t>Formatting Floating-Point </a:t>
            </a:r>
            <a:r>
              <a:rPr lang="en-US" dirty="0" smtClean="0"/>
              <a:t>Numbers</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3161217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p:txBody>
          <a:bodyPr/>
          <a:lstStyle/>
          <a:p>
            <a:r>
              <a:rPr lang="en-US" dirty="0"/>
              <a:t>We’ve seen that control statements can be </a:t>
            </a:r>
            <a:r>
              <a:rPr lang="en-US" i="1" dirty="0"/>
              <a:t>stacked</a:t>
            </a:r>
            <a:r>
              <a:rPr lang="en-US" dirty="0"/>
              <a:t> on top of one another (in sequence). </a:t>
            </a:r>
            <a:endParaRPr lang="en-US" dirty="0" smtClean="0"/>
          </a:p>
          <a:p>
            <a:r>
              <a:rPr lang="en-US" dirty="0" smtClean="0"/>
              <a:t>In </a:t>
            </a:r>
            <a:r>
              <a:rPr lang="en-US" dirty="0"/>
              <a:t>this case study, we examine the only other </a:t>
            </a:r>
            <a:r>
              <a:rPr lang="en-US" dirty="0" err="1"/>
              <a:t>struc-tured</a:t>
            </a:r>
            <a:r>
              <a:rPr lang="en-US" dirty="0"/>
              <a:t> way control statements can be connected, namely, by </a:t>
            </a:r>
            <a:r>
              <a:rPr lang="en-US" b="1" dirty="0"/>
              <a:t>nesting</a:t>
            </a:r>
            <a:r>
              <a:rPr lang="en-US" dirty="0"/>
              <a:t> one control statement within another.</a:t>
            </a:r>
          </a:p>
        </p:txBody>
      </p:sp>
      <p:sp>
        <p:nvSpPr>
          <p:cNvPr id="120835" name="Rectangle 2"/>
          <p:cNvSpPr>
            <a:spLocks noGrp="1" noChangeArrowheads="1"/>
          </p:cNvSpPr>
          <p:nvPr>
            <p:ph type="title"/>
          </p:nvPr>
        </p:nvSpPr>
        <p:spPr/>
        <p:txBody>
          <a:bodyPr>
            <a:normAutofit fontScale="90000"/>
          </a:bodyPr>
          <a:lstStyle/>
          <a:p>
            <a:r>
              <a:rPr lang="en-US" dirty="0" smtClean="0"/>
              <a:t>5.11  Formulating Algorithms: Nested Control Statements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7624858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p:txBody>
          <a:bodyPr/>
          <a:lstStyle/>
          <a:p>
            <a:r>
              <a:rPr lang="en-US" dirty="0" smtClean="0"/>
              <a:t>A college offers a course that prepares students for the state licensing exam for real estate brokers. Last year, 10 of the students who completed this course took the exam. The college wants to know how well its students did on the exam. You’ve been asked to write an app to summarize the results. You’ve been given a list of these 10 students. Next to each name is written a 1 if the student passed the exam or a 2 if the student failed.</a:t>
            </a:r>
            <a:endParaRPr lang="en-US" dirty="0"/>
          </a:p>
        </p:txBody>
      </p:sp>
      <p:sp>
        <p:nvSpPr>
          <p:cNvPr id="120835" name="Rectangle 2"/>
          <p:cNvSpPr>
            <a:spLocks noGrp="1" noChangeArrowheads="1"/>
          </p:cNvSpPr>
          <p:nvPr>
            <p:ph type="title"/>
          </p:nvPr>
        </p:nvSpPr>
        <p:spPr/>
        <p:txBody>
          <a:bodyPr>
            <a:normAutofit fontScale="90000"/>
          </a:bodyPr>
          <a:lstStyle/>
          <a:p>
            <a:r>
              <a:rPr lang="en-US" dirty="0" smtClean="0"/>
              <a:t>5.11.1  Formulating Algorithms: Nested Control Statements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6976146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p:txBody>
          <a:bodyPr/>
          <a:lstStyle/>
          <a:p>
            <a:r>
              <a:rPr lang="en-US" dirty="0" smtClean="0"/>
              <a:t>Your app should analyze the results of the exam as follows:</a:t>
            </a:r>
          </a:p>
          <a:p>
            <a:r>
              <a:rPr lang="en-US" dirty="0" smtClean="0"/>
              <a:t>Input each test result (i.e., a 1 or a 2). Display the message “Enter result” on the screen each time the app requests another test result.</a:t>
            </a:r>
          </a:p>
          <a:p>
            <a:r>
              <a:rPr lang="en-US" dirty="0" smtClean="0"/>
              <a:t>Count the number of test results of each type.</a:t>
            </a:r>
          </a:p>
          <a:p>
            <a:r>
              <a:rPr lang="en-US" dirty="0" smtClean="0"/>
              <a:t>Display a summary of the test results indicating the number of students who passed and the number who failed.</a:t>
            </a:r>
          </a:p>
          <a:p>
            <a:r>
              <a:rPr lang="en-US" dirty="0" smtClean="0"/>
              <a:t>If more than eight students passed the exam, display the message “Bonus to instructor!”</a:t>
            </a:r>
            <a:endParaRPr lang="en-US" dirty="0"/>
          </a:p>
        </p:txBody>
      </p:sp>
      <p:sp>
        <p:nvSpPr>
          <p:cNvPr id="120835" name="Rectangle 2"/>
          <p:cNvSpPr>
            <a:spLocks noGrp="1" noChangeArrowheads="1"/>
          </p:cNvSpPr>
          <p:nvPr>
            <p:ph type="title"/>
          </p:nvPr>
        </p:nvSpPr>
        <p:spPr/>
        <p:txBody>
          <a:bodyPr>
            <a:normAutofit fontScale="90000"/>
          </a:bodyPr>
          <a:lstStyle/>
          <a:p>
            <a:r>
              <a:rPr lang="en-US" dirty="0"/>
              <a:t>5.11.1  Formulating Algorithms: Nested Control Statements</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2735670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p:txBody>
          <a:bodyPr/>
          <a:lstStyle/>
          <a:p>
            <a:r>
              <a:rPr lang="en-US" dirty="0" smtClean="0"/>
              <a:t>After reading the problem statement, we make the following observations:</a:t>
            </a:r>
          </a:p>
          <a:p>
            <a:pPr lvl="1"/>
            <a:r>
              <a:rPr lang="en-US" dirty="0" smtClean="0"/>
              <a:t>The app must process test results for 10 students. A counter-controlled loop can be used because the number of test results is known in advance.</a:t>
            </a:r>
          </a:p>
          <a:p>
            <a:pPr lvl="1"/>
            <a:r>
              <a:rPr lang="en-US" dirty="0" smtClean="0"/>
              <a:t>Each test result has a numeric value—either a 1 or a 2. Each time the app reads a test result, the app must determine whether the number is a 1 or a 2. We test for a 1 in our algorithm. If the number is not a 1, we assume that it’s a 2.</a:t>
            </a:r>
          </a:p>
          <a:p>
            <a:pPr lvl="1"/>
            <a:r>
              <a:rPr lang="en-US" dirty="0" smtClean="0"/>
              <a:t>Two counters are used to keep track of the exam results—one to count the number of students who passed the exam and one to count the number of students who failed the exam.</a:t>
            </a:r>
          </a:p>
          <a:p>
            <a:pPr lvl="1"/>
            <a:r>
              <a:rPr lang="en-US" dirty="0" smtClean="0"/>
              <a:t>After the app has processed all the results, it must determine whether more than eight students passed the exam.</a:t>
            </a:r>
            <a:endParaRPr lang="en-US" dirty="0"/>
          </a:p>
        </p:txBody>
      </p:sp>
      <p:sp>
        <p:nvSpPr>
          <p:cNvPr id="120835" name="Rectangle 2"/>
          <p:cNvSpPr>
            <a:spLocks noGrp="1" noChangeArrowheads="1"/>
          </p:cNvSpPr>
          <p:nvPr>
            <p:ph type="title"/>
          </p:nvPr>
        </p:nvSpPr>
        <p:spPr/>
        <p:txBody>
          <a:bodyPr>
            <a:normAutofit fontScale="90000"/>
          </a:bodyPr>
          <a:lstStyle/>
          <a:p>
            <a:r>
              <a:rPr lang="en-US" dirty="0"/>
              <a:t>5.11.1  Formulating Algorithms: Nested Control Statements</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1069833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idx="1"/>
          </p:nvPr>
        </p:nvSpPr>
        <p:spPr/>
        <p:txBody>
          <a:bodyPr/>
          <a:lstStyle/>
          <a:p>
            <a:r>
              <a:rPr lang="en-US" altLang="en-US" sz="3200" dirty="0" smtClean="0"/>
              <a:t>Proceed with top-down, stepwise refinement:</a:t>
            </a:r>
          </a:p>
          <a:p>
            <a:pPr lvl="1"/>
            <a:r>
              <a:rPr lang="en-US" altLang="en-US" sz="2800" i="1" dirty="0" smtClean="0"/>
              <a:t>analyze exam results and decide whether the instructor should receive a bonus</a:t>
            </a:r>
          </a:p>
        </p:txBody>
      </p:sp>
      <p:sp>
        <p:nvSpPr>
          <p:cNvPr id="121859" name="Rectangle 2"/>
          <p:cNvSpPr>
            <a:spLocks noGrp="1" noChangeArrowheads="1"/>
          </p:cNvSpPr>
          <p:nvPr>
            <p:ph type="title"/>
          </p:nvPr>
        </p:nvSpPr>
        <p:spPr/>
        <p:txBody>
          <a:bodyPr>
            <a:normAutofit fontScale="90000"/>
          </a:bodyPr>
          <a:lstStyle/>
          <a:p>
            <a:r>
              <a:rPr lang="en-US" dirty="0" smtClean="0"/>
              <a:t>5.11.2 </a:t>
            </a:r>
            <a:r>
              <a:rPr lang="en-US" dirty="0"/>
              <a:t>Top-Down, Stepwise Refinement: Pseudocode Representation of the </a:t>
            </a:r>
            <a:r>
              <a:rPr lang="en-US" dirty="0" smtClean="0"/>
              <a:t>Top</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18464669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idx="1"/>
          </p:nvPr>
        </p:nvSpPr>
        <p:spPr/>
        <p:txBody>
          <a:bodyPr/>
          <a:lstStyle/>
          <a:p>
            <a:r>
              <a:rPr lang="en-US" altLang="en-US" sz="3200" dirty="0" smtClean="0"/>
              <a:t>Proceed with top-down, stepwise refinement:</a:t>
            </a:r>
          </a:p>
          <a:p>
            <a:pPr lvl="1"/>
            <a:r>
              <a:rPr lang="en-US" altLang="en-US" sz="2800" i="1" dirty="0" smtClean="0"/>
              <a:t>analyze exam results and decide whether the instructor should receive a bonus</a:t>
            </a:r>
          </a:p>
          <a:p>
            <a:r>
              <a:rPr lang="en-US" altLang="en-US" sz="3200" dirty="0" smtClean="0"/>
              <a:t>Our first refinement is</a:t>
            </a:r>
          </a:p>
          <a:p>
            <a:pPr lvl="1"/>
            <a:r>
              <a:rPr lang="en-US" altLang="en-US" sz="2800" i="1" dirty="0" smtClean="0"/>
              <a:t>initialize variables</a:t>
            </a:r>
          </a:p>
          <a:p>
            <a:pPr lvl="1"/>
            <a:r>
              <a:rPr lang="en-US" altLang="en-US" sz="2800" i="1" dirty="0" smtClean="0"/>
              <a:t>input the 10 exam results, and count passes and failures </a:t>
            </a:r>
          </a:p>
          <a:p>
            <a:pPr lvl="1"/>
            <a:r>
              <a:rPr lang="en-US" altLang="en-US" sz="2800" i="1" dirty="0" smtClean="0"/>
              <a:t>display a summary of the exam results and decide whether the instructor should receive a bonu</a:t>
            </a:r>
            <a:r>
              <a:rPr lang="en-US" altLang="en-US" sz="2800" dirty="0" smtClean="0"/>
              <a:t>s</a:t>
            </a:r>
            <a:endParaRPr lang="en-US" altLang="en-US" sz="2800" dirty="0"/>
          </a:p>
        </p:txBody>
      </p:sp>
      <p:sp>
        <p:nvSpPr>
          <p:cNvPr id="121859" name="Rectangle 2"/>
          <p:cNvSpPr>
            <a:spLocks noGrp="1" noChangeArrowheads="1"/>
          </p:cNvSpPr>
          <p:nvPr>
            <p:ph type="title"/>
          </p:nvPr>
        </p:nvSpPr>
        <p:spPr/>
        <p:txBody>
          <a:bodyPr>
            <a:normAutofit fontScale="90000"/>
          </a:bodyPr>
          <a:lstStyle/>
          <a:p>
            <a:r>
              <a:rPr lang="en-US" dirty="0" smtClean="0"/>
              <a:t>5.11.3 </a:t>
            </a:r>
            <a:r>
              <a:rPr lang="en-US" dirty="0"/>
              <a:t>Top-Down, Stepwise Refinement: First </a:t>
            </a:r>
            <a:r>
              <a:rPr lang="en-US" dirty="0" smtClean="0"/>
              <a:t>Refinement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2591015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idx="1"/>
          </p:nvPr>
        </p:nvSpPr>
        <p:spPr/>
        <p:txBody>
          <a:bodyPr/>
          <a:lstStyle/>
          <a:p>
            <a:r>
              <a:rPr lang="en-US" altLang="en-US" i="1" dirty="0" smtClean="0"/>
              <a:t>initialize variables</a:t>
            </a:r>
          </a:p>
          <a:p>
            <a:r>
              <a:rPr lang="en-US" altLang="en-US" dirty="0" smtClean="0"/>
              <a:t>The preceding pseudocode statement can be refined as follows:</a:t>
            </a:r>
          </a:p>
          <a:p>
            <a:pPr lvl="1"/>
            <a:r>
              <a:rPr lang="en-US" altLang="en-US" i="1" dirty="0" smtClean="0"/>
              <a:t>initialize passes to zero</a:t>
            </a:r>
          </a:p>
          <a:p>
            <a:pPr lvl="1"/>
            <a:r>
              <a:rPr lang="en-US" altLang="en-US" i="1" dirty="0" smtClean="0"/>
              <a:t>initialize failures to zero</a:t>
            </a:r>
          </a:p>
          <a:p>
            <a:pPr lvl="1"/>
            <a:r>
              <a:rPr lang="en-US" altLang="en-US" i="1" dirty="0" smtClean="0"/>
              <a:t>initialize student counter to one	</a:t>
            </a:r>
          </a:p>
        </p:txBody>
      </p:sp>
      <p:sp>
        <p:nvSpPr>
          <p:cNvPr id="122883" name="Rectangle 2"/>
          <p:cNvSpPr>
            <a:spLocks noGrp="1" noChangeArrowheads="1"/>
          </p:cNvSpPr>
          <p:nvPr>
            <p:ph type="title"/>
          </p:nvPr>
        </p:nvSpPr>
        <p:spPr/>
        <p:txBody>
          <a:bodyPr>
            <a:normAutofit fontScale="90000"/>
          </a:bodyPr>
          <a:lstStyle/>
          <a:p>
            <a:r>
              <a:rPr lang="en-US" dirty="0" smtClean="0"/>
              <a:t>5.11.4 </a:t>
            </a:r>
            <a:r>
              <a:rPr lang="en-US" dirty="0"/>
              <a:t>Top-Down, Stepwise Refinement: Second </a:t>
            </a:r>
            <a:r>
              <a:rPr lang="en-US" dirty="0" smtClean="0"/>
              <a:t>Refinement</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7997405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idx="1"/>
          </p:nvPr>
        </p:nvSpPr>
        <p:spPr/>
        <p:txBody>
          <a:bodyPr/>
          <a:lstStyle/>
          <a:p>
            <a:r>
              <a:rPr lang="en-US" altLang="en-US" i="1" dirty="0"/>
              <a:t>input the 10 exam results, and count passes and failures</a:t>
            </a:r>
          </a:p>
          <a:p>
            <a:r>
              <a:rPr lang="en-US" altLang="en-US" dirty="0" smtClean="0"/>
              <a:t>A nested double-selection statement will determine whether each exam result is a pass or a failure:</a:t>
            </a:r>
          </a:p>
          <a:p>
            <a:pPr lvl="1"/>
            <a:r>
              <a:rPr lang="en-US" altLang="en-US" i="1" dirty="0" smtClean="0"/>
              <a:t>while student counter is less than or equal to 10</a:t>
            </a:r>
            <a:br>
              <a:rPr lang="en-US" altLang="en-US" i="1" dirty="0" smtClean="0"/>
            </a:br>
            <a:r>
              <a:rPr lang="en-US" altLang="en-US" i="1" dirty="0" smtClean="0"/>
              <a:t>	prompt the user to enter the next exam result</a:t>
            </a:r>
            <a:br>
              <a:rPr lang="en-US" altLang="en-US" i="1" dirty="0" smtClean="0"/>
            </a:br>
            <a:r>
              <a:rPr lang="en-US" altLang="en-US" i="1" dirty="0" smtClean="0"/>
              <a:t>	input the next exam result</a:t>
            </a:r>
            <a:br>
              <a:rPr lang="en-US" altLang="en-US" i="1" dirty="0" smtClean="0"/>
            </a:br>
            <a:r>
              <a:rPr lang="en-US" altLang="en-US" i="1" dirty="0" smtClean="0"/>
              <a:t/>
            </a:r>
            <a:br>
              <a:rPr lang="en-US" altLang="en-US" i="1" dirty="0" smtClean="0"/>
            </a:br>
            <a:r>
              <a:rPr lang="en-US" altLang="en-US" i="1" dirty="0" smtClean="0"/>
              <a:t>	if the student passed</a:t>
            </a:r>
            <a:br>
              <a:rPr lang="en-US" altLang="en-US" i="1" dirty="0" smtClean="0"/>
            </a:br>
            <a:r>
              <a:rPr lang="en-US" altLang="en-US" i="1" dirty="0" smtClean="0"/>
              <a:t>		add one to passes</a:t>
            </a:r>
            <a:br>
              <a:rPr lang="en-US" altLang="en-US" i="1" dirty="0" smtClean="0"/>
            </a:br>
            <a:r>
              <a:rPr lang="en-US" altLang="en-US" i="1" dirty="0" smtClean="0"/>
              <a:t>	else</a:t>
            </a:r>
            <a:br>
              <a:rPr lang="en-US" altLang="en-US" i="1" dirty="0" smtClean="0"/>
            </a:br>
            <a:r>
              <a:rPr lang="en-US" altLang="en-US" i="1" dirty="0" smtClean="0"/>
              <a:t>		add one to failures</a:t>
            </a:r>
            <a:br>
              <a:rPr lang="en-US" altLang="en-US" i="1" dirty="0" smtClean="0"/>
            </a:br>
            <a:r>
              <a:rPr lang="en-US" altLang="en-US" i="1" dirty="0" smtClean="0"/>
              <a:t/>
            </a:r>
            <a:br>
              <a:rPr lang="en-US" altLang="en-US" i="1" dirty="0" smtClean="0"/>
            </a:br>
            <a:r>
              <a:rPr lang="en-US" altLang="en-US" i="1" dirty="0" smtClean="0"/>
              <a:t>	add one to student counter </a:t>
            </a:r>
            <a:endParaRPr lang="en-US" altLang="en-US" i="1" dirty="0"/>
          </a:p>
        </p:txBody>
      </p:sp>
      <p:sp>
        <p:nvSpPr>
          <p:cNvPr id="123907" name="Rectangle 2"/>
          <p:cNvSpPr>
            <a:spLocks noGrp="1" noChangeArrowheads="1"/>
          </p:cNvSpPr>
          <p:nvPr>
            <p:ph type="title"/>
          </p:nvPr>
        </p:nvSpPr>
        <p:spPr/>
        <p:txBody>
          <a:bodyPr>
            <a:normAutofit fontScale="90000"/>
          </a:bodyPr>
          <a:lstStyle/>
          <a:p>
            <a:r>
              <a:rPr lang="en-US" dirty="0" smtClean="0"/>
              <a:t>5.11.4 </a:t>
            </a:r>
            <a:r>
              <a:rPr lang="en-US" dirty="0"/>
              <a:t>Top-Down, Stepwise Refinement: Second Refinement</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20442726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idx="1"/>
          </p:nvPr>
        </p:nvSpPr>
        <p:spPr/>
        <p:txBody>
          <a:bodyPr/>
          <a:lstStyle/>
          <a:p>
            <a:r>
              <a:rPr lang="en-US" altLang="en-US" i="1" dirty="0" smtClean="0"/>
              <a:t>display a summary of the exam results and decide whether the instructor should receive a bonus</a:t>
            </a:r>
          </a:p>
          <a:p>
            <a:r>
              <a:rPr lang="en-US" altLang="en-US" dirty="0" smtClean="0"/>
              <a:t>can be refined as follows:</a:t>
            </a:r>
          </a:p>
          <a:p>
            <a:pPr lvl="1"/>
            <a:r>
              <a:rPr lang="en-US" altLang="en-US" i="1" dirty="0" smtClean="0"/>
              <a:t>display the number of passes</a:t>
            </a:r>
          </a:p>
          <a:p>
            <a:pPr lvl="1"/>
            <a:r>
              <a:rPr lang="en-US" altLang="en-US" i="1" dirty="0" smtClean="0"/>
              <a:t>display the number of failures</a:t>
            </a:r>
          </a:p>
          <a:p>
            <a:pPr lvl="1"/>
            <a:r>
              <a:rPr lang="en-US" altLang="en-US" i="1" dirty="0" smtClean="0"/>
              <a:t>if more than eight students passed </a:t>
            </a:r>
            <a:br>
              <a:rPr lang="en-US" altLang="en-US" i="1" dirty="0" smtClean="0"/>
            </a:br>
            <a:r>
              <a:rPr lang="en-US" altLang="en-US" i="1" dirty="0" smtClean="0"/>
              <a:t>       display “Bonus </a:t>
            </a:r>
            <a:r>
              <a:rPr lang="en-US" altLang="en-US" dirty="0" smtClean="0"/>
              <a:t>to Instructor!”</a:t>
            </a:r>
          </a:p>
        </p:txBody>
      </p:sp>
      <p:sp>
        <p:nvSpPr>
          <p:cNvPr id="124931" name="Rectangle 2"/>
          <p:cNvSpPr>
            <a:spLocks noGrp="1" noChangeArrowheads="1"/>
          </p:cNvSpPr>
          <p:nvPr>
            <p:ph type="title"/>
          </p:nvPr>
        </p:nvSpPr>
        <p:spPr/>
        <p:txBody>
          <a:bodyPr>
            <a:normAutofit fontScale="90000"/>
          </a:bodyPr>
          <a:lstStyle/>
          <a:p>
            <a:r>
              <a:rPr lang="en-US" dirty="0" smtClean="0"/>
              <a:t>5.11.4 </a:t>
            </a:r>
            <a:r>
              <a:rPr lang="en-US" dirty="0"/>
              <a:t>Top-Down, Stepwise Refinement: Second Refinement</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4203387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idx="1"/>
          </p:nvPr>
        </p:nvSpPr>
        <p:spPr/>
        <p:txBody>
          <a:bodyPr/>
          <a:lstStyle/>
          <a:p>
            <a:r>
              <a:rPr lang="en-US" dirty="0" smtClean="0"/>
              <a:t>The complete second refinement of the pseudocode appears in Fig. 5.12. </a:t>
            </a:r>
          </a:p>
        </p:txBody>
      </p:sp>
      <p:sp>
        <p:nvSpPr>
          <p:cNvPr id="13316" name="Rectangle 2"/>
          <p:cNvSpPr>
            <a:spLocks noGrp="1" noChangeArrowheads="1"/>
          </p:cNvSpPr>
          <p:nvPr>
            <p:ph type="title"/>
          </p:nvPr>
        </p:nvSpPr>
        <p:spPr/>
        <p:txBody>
          <a:bodyPr>
            <a:normAutofit fontScale="90000"/>
          </a:bodyPr>
          <a:lstStyle/>
          <a:p>
            <a:r>
              <a:rPr lang="en-US" dirty="0" smtClean="0"/>
              <a:t>5.11.5 Complete Second Refinement of the Pseudocode</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32166107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1203325" y="0"/>
            <a:ext cx="978376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7774257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idx="1"/>
          </p:nvPr>
        </p:nvSpPr>
        <p:spPr/>
        <p:txBody>
          <a:bodyPr/>
          <a:lstStyle/>
          <a:p>
            <a:r>
              <a:rPr lang="en-US" dirty="0" smtClean="0"/>
              <a:t>The program that implements the algorithm is shown in Fig. 5.13.</a:t>
            </a:r>
          </a:p>
        </p:txBody>
      </p:sp>
      <p:sp>
        <p:nvSpPr>
          <p:cNvPr id="13316" name="Rectangle 2"/>
          <p:cNvSpPr>
            <a:spLocks noGrp="1" noChangeArrowheads="1"/>
          </p:cNvSpPr>
          <p:nvPr>
            <p:ph type="title"/>
          </p:nvPr>
        </p:nvSpPr>
        <p:spPr/>
        <p:txBody>
          <a:bodyPr>
            <a:normAutofit fontScale="90000"/>
          </a:bodyPr>
          <a:lstStyle/>
          <a:p>
            <a:r>
              <a:rPr lang="en-US" dirty="0" smtClean="0"/>
              <a:t>5.11.6 </a:t>
            </a:r>
            <a:r>
              <a:rPr lang="en-US" dirty="0"/>
              <a:t>App That Implements the Pseudocode </a:t>
            </a:r>
            <a:r>
              <a:rPr lang="en-US" dirty="0" smtClean="0"/>
              <a:t>Algorithm</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67760004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08013"/>
            <a:ext cx="12192000" cy="564197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5435728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647700" y="0"/>
            <a:ext cx="10896600"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0181457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49"/>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898525"/>
            <a:ext cx="12192000" cy="50609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65776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0"/>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15950"/>
            <a:ext cx="12192000" cy="56245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2708080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1"/>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752475"/>
            <a:ext cx="12192000" cy="53530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579725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a:buFont typeface="Times New Roman" panose="02020603050405020304" pitchFamily="18" charset="0"/>
              <a:buChar char="•"/>
            </a:pPr>
            <a:r>
              <a:rPr lang="en-US" altLang="en-US" sz="2800" dirty="0">
                <a:solidFill>
                  <a:srgbClr val="000000"/>
                </a:solidFill>
              </a:rPr>
              <a:t>C# provides several </a:t>
            </a:r>
            <a:r>
              <a:rPr lang="en-US" altLang="en-US" sz="2800" b="1" dirty="0">
                <a:solidFill>
                  <a:srgbClr val="4D99FF"/>
                </a:solidFill>
              </a:rPr>
              <a:t>compound assignment operators</a:t>
            </a:r>
            <a:endParaRPr lang="en-US" altLang="en-US" sz="2800" b="1" dirty="0">
              <a:solidFill>
                <a:srgbClr val="000000"/>
              </a:solidFill>
              <a:ea typeface="Times New Roman" panose="02020603050405020304" pitchFamily="18" charset="0"/>
              <a:cs typeface="Calibri" panose="020F0502020204030204" pitchFamily="34" charset="0"/>
            </a:endParaRPr>
          </a:p>
          <a:p>
            <a:pPr>
              <a:buFont typeface="Times New Roman" panose="02020603050405020304" pitchFamily="18" charset="0"/>
              <a:buChar char="•"/>
            </a:pPr>
            <a:r>
              <a:rPr lang="en-US" altLang="en-US" sz="2800" dirty="0">
                <a:solidFill>
                  <a:srgbClr val="000000"/>
                </a:solidFill>
              </a:rPr>
              <a:t>For example, you can abbreviate the statement</a:t>
            </a:r>
          </a:p>
          <a:p>
            <a:pPr>
              <a:buNone/>
            </a:pPr>
            <a:r>
              <a:rPr lang="en-US" altLang="en-US" sz="2800" dirty="0" smtClean="0">
                <a:solidFill>
                  <a:srgbClr val="000000"/>
                </a:solidFill>
                <a:latin typeface="Consolas" panose="020B0609020204030204" pitchFamily="49" charset="0"/>
              </a:rPr>
              <a:t>		c </a:t>
            </a:r>
            <a:r>
              <a:rPr lang="en-US" altLang="en-US" sz="2800" dirty="0">
                <a:solidFill>
                  <a:srgbClr val="000000"/>
                </a:solidFill>
                <a:latin typeface="Consolas" panose="020B0609020204030204" pitchFamily="49" charset="0"/>
              </a:rPr>
              <a:t>= c + </a:t>
            </a:r>
            <a:r>
              <a:rPr lang="en-US" altLang="en-US" sz="2800" dirty="0">
                <a:solidFill>
                  <a:srgbClr val="0099FF"/>
                </a:solidFill>
                <a:latin typeface="Consolas" panose="020B0609020204030204" pitchFamily="49" charset="0"/>
              </a:rPr>
              <a:t>3</a:t>
            </a:r>
            <a:r>
              <a:rPr lang="en-US" altLang="en-US" sz="2800" dirty="0">
                <a:solidFill>
                  <a:srgbClr val="000000"/>
                </a:solidFill>
                <a:latin typeface="Consolas" panose="020B0609020204030204" pitchFamily="49" charset="0"/>
              </a:rPr>
              <a:t>;</a:t>
            </a:r>
          </a:p>
          <a:p>
            <a:pPr>
              <a:buFont typeface="Times New Roman" panose="02020603050405020304" pitchFamily="18" charset="0"/>
              <a:buChar char="•"/>
            </a:pPr>
            <a:r>
              <a:rPr lang="en-US" altLang="en-US" sz="2800" dirty="0">
                <a:solidFill>
                  <a:srgbClr val="000000"/>
                </a:solidFill>
              </a:rPr>
              <a:t>with the </a:t>
            </a:r>
            <a:r>
              <a:rPr lang="en-US" altLang="en-US" sz="2800" b="1" dirty="0">
                <a:solidFill>
                  <a:srgbClr val="4D99FF"/>
                </a:solidFill>
              </a:rPr>
              <a:t>addition compound assignment operator</a:t>
            </a:r>
            <a:r>
              <a:rPr lang="en-US" altLang="en-US" sz="2800" dirty="0">
                <a:solidFill>
                  <a:srgbClr val="000000"/>
                </a:solidFill>
              </a:rPr>
              <a:t>, </a:t>
            </a:r>
            <a:r>
              <a:rPr lang="en-US" altLang="en-US" sz="2800" b="1" dirty="0">
                <a:solidFill>
                  <a:srgbClr val="4D99FF"/>
                </a:solidFill>
              </a:rPr>
              <a:t>+=</a:t>
            </a:r>
            <a:r>
              <a:rPr lang="en-US" altLang="en-US" sz="2800" dirty="0">
                <a:solidFill>
                  <a:srgbClr val="000000"/>
                </a:solidFill>
              </a:rPr>
              <a:t>, as</a:t>
            </a:r>
          </a:p>
          <a:p>
            <a:pPr>
              <a:buNone/>
            </a:pPr>
            <a:r>
              <a:rPr lang="en-US" altLang="en-US" sz="2800" dirty="0" smtClean="0">
                <a:solidFill>
                  <a:srgbClr val="000000"/>
                </a:solidFill>
                <a:latin typeface="Consolas" panose="020B0609020204030204" pitchFamily="49" charset="0"/>
              </a:rPr>
              <a:t>		c </a:t>
            </a:r>
            <a:r>
              <a:rPr lang="en-US" altLang="en-US" sz="2800" dirty="0">
                <a:solidFill>
                  <a:srgbClr val="000000"/>
                </a:solidFill>
                <a:latin typeface="Consolas" panose="020B0609020204030204" pitchFamily="49" charset="0"/>
              </a:rPr>
              <a:t>+= </a:t>
            </a:r>
            <a:r>
              <a:rPr lang="en-US" altLang="en-US" sz="2800" dirty="0">
                <a:solidFill>
                  <a:srgbClr val="0099FF"/>
                </a:solidFill>
                <a:latin typeface="Consolas" panose="020B0609020204030204" pitchFamily="49" charset="0"/>
              </a:rPr>
              <a:t>3</a:t>
            </a:r>
            <a:r>
              <a:rPr lang="en-US" altLang="en-US" sz="2800" dirty="0">
                <a:solidFill>
                  <a:srgbClr val="000000"/>
                </a:solidFill>
                <a:latin typeface="Consolas" panose="020B0609020204030204" pitchFamily="49" charset="0"/>
              </a:rPr>
              <a:t>;</a:t>
            </a:r>
            <a:r>
              <a:rPr lang="en-US" altLang="en-US" sz="3200" dirty="0">
                <a:solidFill>
                  <a:srgbClr val="000000"/>
                </a:solidFill>
                <a:latin typeface="Consolas" panose="020B0609020204030204" pitchFamily="49" charset="0"/>
              </a:rPr>
              <a:t> </a:t>
            </a:r>
          </a:p>
          <a:p>
            <a:endParaRPr lang="en-US" dirty="0"/>
          </a:p>
        </p:txBody>
      </p:sp>
      <p:sp>
        <p:nvSpPr>
          <p:cNvPr id="132099" name="Rectangle 2"/>
          <p:cNvSpPr>
            <a:spLocks noGrp="1" noChangeArrowheads="1"/>
          </p:cNvSpPr>
          <p:nvPr>
            <p:ph type="title"/>
          </p:nvPr>
        </p:nvSpPr>
        <p:spPr/>
        <p:txBody>
          <a:bodyPr>
            <a:normAutofit/>
          </a:bodyPr>
          <a:lstStyle/>
          <a:p>
            <a:r>
              <a:rPr lang="en-US" dirty="0" smtClean="0"/>
              <a:t>5.12 Compound Assignment Operators</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72078458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5"/>
          <p:cNvSpPr>
            <a:spLocks noGrp="1" noChangeArrowheads="1"/>
          </p:cNvSpPr>
          <p:nvPr>
            <p:ph idx="1"/>
          </p:nvPr>
        </p:nvSpPr>
        <p:spPr/>
        <p:txBody>
          <a:bodyPr/>
          <a:lstStyle/>
          <a:p>
            <a:r>
              <a:rPr lang="en-US" altLang="en-US" dirty="0" smtClean="0"/>
              <a:t>Figure 5.14 shows the arithmetic compound assignment operators, sample expressions using the operators and explanations of what the operators do.   </a:t>
            </a:r>
            <a:endParaRPr lang="en-US" altLang="en-US" dirty="0"/>
          </a:p>
        </p:txBody>
      </p:sp>
      <p:sp>
        <p:nvSpPr>
          <p:cNvPr id="19460" name="Rectangle 3"/>
          <p:cNvSpPr>
            <a:spLocks noGrp="1" noChangeArrowheads="1"/>
          </p:cNvSpPr>
          <p:nvPr>
            <p:ph type="title"/>
          </p:nvPr>
        </p:nvSpPr>
        <p:spPr/>
        <p:txBody>
          <a:bodyPr>
            <a:normAutofit fontScale="90000"/>
          </a:bodyPr>
          <a:lstStyle/>
          <a:p>
            <a:r>
              <a:rPr lang="en-US" dirty="0" smtClean="0"/>
              <a:t>5.12 </a:t>
            </a:r>
            <a:r>
              <a:rPr lang="en-US" altLang="ja-JP" dirty="0" smtClean="0"/>
              <a:t>Compound Assignment Operators (Cont..)</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67599503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2"/>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617538"/>
            <a:ext cx="12192000" cy="5622925"/>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2090102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idx="1"/>
          </p:nvPr>
        </p:nvSpPr>
        <p:spPr/>
        <p:txBody>
          <a:bodyPr/>
          <a:lstStyle/>
          <a:p>
            <a:r>
              <a:rPr lang="en-US" altLang="en-US" dirty="0" smtClean="0"/>
              <a:t>C# provides operators for adding or subtracting 1 from a numeric variable (Fig. 5.15).</a:t>
            </a:r>
          </a:p>
          <a:p>
            <a:pPr lvl="1"/>
            <a:r>
              <a:rPr lang="en-US" altLang="en-US" dirty="0" smtClean="0"/>
              <a:t>The unary increment operator, ++</a:t>
            </a:r>
          </a:p>
          <a:p>
            <a:pPr lvl="1"/>
            <a:r>
              <a:rPr lang="en-US" altLang="en-US" dirty="0" smtClean="0"/>
              <a:t>The unary decrement operator, --.</a:t>
            </a:r>
          </a:p>
          <a:p>
            <a:endParaRPr lang="en-US" altLang="en-US" dirty="0" smtClean="0"/>
          </a:p>
        </p:txBody>
      </p:sp>
      <p:sp>
        <p:nvSpPr>
          <p:cNvPr id="20484" name="Rectangle 3"/>
          <p:cNvSpPr>
            <a:spLocks noGrp="1" noChangeArrowheads="1"/>
          </p:cNvSpPr>
          <p:nvPr>
            <p:ph type="title"/>
          </p:nvPr>
        </p:nvSpPr>
        <p:spPr/>
        <p:txBody>
          <a:bodyPr>
            <a:normAutofit/>
          </a:bodyPr>
          <a:lstStyle/>
          <a:p>
            <a:r>
              <a:rPr lang="en-US" dirty="0" smtClean="0"/>
              <a:t>5.13 </a:t>
            </a:r>
            <a:r>
              <a:rPr lang="en-US" altLang="ja-JP" dirty="0" smtClean="0"/>
              <a:t>Increment and Decrement Operators</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08807328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3"/>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711200" y="0"/>
            <a:ext cx="10768013" cy="685800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9192569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4"/>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81175"/>
            <a:ext cx="12192000" cy="32956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490953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idx="1"/>
          </p:nvPr>
        </p:nvSpPr>
        <p:spPr/>
        <p:txBody>
          <a:bodyPr/>
          <a:lstStyle/>
          <a:p>
            <a:r>
              <a:rPr lang="en-US" altLang="en-US" dirty="0" smtClean="0"/>
              <a:t>Figure 5.16 demonstrates the difference between the prefix increment and postfix increment versions of the ++ increment operator. </a:t>
            </a:r>
          </a:p>
          <a:p>
            <a:endParaRPr lang="en-US" altLang="en-US" dirty="0" smtClean="0"/>
          </a:p>
        </p:txBody>
      </p:sp>
      <p:sp>
        <p:nvSpPr>
          <p:cNvPr id="20484" name="Rectangle 3"/>
          <p:cNvSpPr>
            <a:spLocks noGrp="1" noChangeArrowheads="1"/>
          </p:cNvSpPr>
          <p:nvPr>
            <p:ph type="title"/>
          </p:nvPr>
        </p:nvSpPr>
        <p:spPr/>
        <p:txBody>
          <a:bodyPr>
            <a:normAutofit/>
          </a:bodyPr>
          <a:lstStyle/>
          <a:p>
            <a:r>
              <a:rPr lang="en-US" dirty="0" smtClean="0"/>
              <a:t>5.13.1 </a:t>
            </a:r>
            <a:r>
              <a:rPr lang="fr-FR" dirty="0" err="1"/>
              <a:t>Prefix</a:t>
            </a:r>
            <a:r>
              <a:rPr lang="fr-FR" dirty="0"/>
              <a:t> </a:t>
            </a:r>
            <a:r>
              <a:rPr lang="fr-FR" dirty="0" err="1"/>
              <a:t>Increment</a:t>
            </a:r>
            <a:r>
              <a:rPr lang="fr-FR" dirty="0"/>
              <a:t> vs. </a:t>
            </a:r>
            <a:r>
              <a:rPr lang="fr-FR" dirty="0" err="1"/>
              <a:t>Postfix</a:t>
            </a:r>
            <a:r>
              <a:rPr lang="fr-FR" dirty="0"/>
              <a:t> </a:t>
            </a:r>
            <a:r>
              <a:rPr lang="fr-FR" dirty="0" err="1" smtClean="0"/>
              <a:t>Increment</a:t>
            </a:r>
            <a:endParaRPr lang="en-US" dirty="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2830913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5"/>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71450"/>
            <a:ext cx="12192000" cy="6513513"/>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9504042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6"/>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46063"/>
            <a:ext cx="12192000" cy="6364287"/>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2729680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idx="1"/>
          </p:nvPr>
        </p:nvSpPr>
        <p:spPr/>
        <p:txBody>
          <a:bodyPr/>
          <a:lstStyle/>
          <a:p>
            <a:r>
              <a:rPr lang="en-US" altLang="en-US" dirty="0" smtClean="0">
                <a:latin typeface="Consolas" panose="020B0609020204030204" pitchFamily="49" charset="0"/>
              </a:rPr>
              <a:t>passes = passes + 1;</a:t>
            </a:r>
            <a:br>
              <a:rPr lang="en-US" altLang="en-US" dirty="0" smtClean="0">
                <a:latin typeface="Consolas" panose="020B0609020204030204" pitchFamily="49" charset="0"/>
              </a:rPr>
            </a:br>
            <a:r>
              <a:rPr lang="en-US" altLang="en-US" dirty="0" smtClean="0">
                <a:latin typeface="Consolas" panose="020B0609020204030204" pitchFamily="49" charset="0"/>
              </a:rPr>
              <a:t>failures = failures + 1;</a:t>
            </a:r>
            <a:br>
              <a:rPr lang="en-US" altLang="en-US" dirty="0" smtClean="0">
                <a:latin typeface="Consolas" panose="020B0609020204030204" pitchFamily="49" charset="0"/>
              </a:rPr>
            </a:br>
            <a:r>
              <a:rPr lang="en-US" altLang="en-US" dirty="0" err="1" smtClean="0">
                <a:latin typeface="Consolas" panose="020B0609020204030204" pitchFamily="49" charset="0"/>
              </a:rPr>
              <a:t>studentCounter</a:t>
            </a:r>
            <a:r>
              <a:rPr lang="en-US" altLang="en-US" dirty="0" smtClean="0">
                <a:latin typeface="Consolas" panose="020B0609020204030204" pitchFamily="49" charset="0"/>
              </a:rPr>
              <a:t> = </a:t>
            </a:r>
            <a:r>
              <a:rPr lang="en-US" altLang="en-US" dirty="0" err="1" smtClean="0">
                <a:latin typeface="Consolas" panose="020B0609020204030204" pitchFamily="49" charset="0"/>
              </a:rPr>
              <a:t>studentCounter</a:t>
            </a:r>
            <a:r>
              <a:rPr lang="en-US" altLang="en-US" dirty="0" smtClean="0">
                <a:latin typeface="Consolas" panose="020B0609020204030204" pitchFamily="49" charset="0"/>
              </a:rPr>
              <a:t> + 1;</a:t>
            </a:r>
          </a:p>
          <a:p>
            <a:r>
              <a:rPr lang="en-US" altLang="en-US" dirty="0" smtClean="0"/>
              <a:t>can be written more concisely with compound assignment operators:</a:t>
            </a:r>
          </a:p>
          <a:p>
            <a:r>
              <a:rPr lang="en-US" altLang="en-US" dirty="0" smtClean="0">
                <a:latin typeface="Consolas" panose="020B0609020204030204" pitchFamily="49" charset="0"/>
              </a:rPr>
              <a:t>passes += 1;</a:t>
            </a:r>
            <a:br>
              <a:rPr lang="en-US" altLang="en-US" dirty="0" smtClean="0">
                <a:latin typeface="Consolas" panose="020B0609020204030204" pitchFamily="49" charset="0"/>
              </a:rPr>
            </a:br>
            <a:r>
              <a:rPr lang="en-US" altLang="en-US" dirty="0" smtClean="0">
                <a:latin typeface="Consolas" panose="020B0609020204030204" pitchFamily="49" charset="0"/>
              </a:rPr>
              <a:t>failures += 1;</a:t>
            </a:r>
            <a:br>
              <a:rPr lang="en-US" altLang="en-US" dirty="0" smtClean="0">
                <a:latin typeface="Consolas" panose="020B0609020204030204" pitchFamily="49" charset="0"/>
              </a:rPr>
            </a:br>
            <a:r>
              <a:rPr lang="en-US" altLang="en-US" dirty="0" err="1" smtClean="0">
                <a:latin typeface="Consolas" panose="020B0609020204030204" pitchFamily="49" charset="0"/>
              </a:rPr>
              <a:t>studentCounter</a:t>
            </a:r>
            <a:r>
              <a:rPr lang="en-US" altLang="en-US" dirty="0" smtClean="0">
                <a:latin typeface="Consolas" panose="020B0609020204030204" pitchFamily="49" charset="0"/>
              </a:rPr>
              <a:t> += 1;</a:t>
            </a:r>
            <a:endParaRPr lang="en-US" altLang="en-US" dirty="0">
              <a:latin typeface="Consolas" panose="020B0609020204030204" pitchFamily="49" charset="0"/>
            </a:endParaRPr>
          </a:p>
        </p:txBody>
      </p:sp>
      <p:sp>
        <p:nvSpPr>
          <p:cNvPr id="139267" name="Rectangle 2"/>
          <p:cNvSpPr>
            <a:spLocks noGrp="1" noChangeArrowheads="1"/>
          </p:cNvSpPr>
          <p:nvPr>
            <p:ph type="title"/>
          </p:nvPr>
        </p:nvSpPr>
        <p:spPr/>
        <p:txBody>
          <a:bodyPr>
            <a:normAutofit/>
          </a:bodyPr>
          <a:lstStyle/>
          <a:p>
            <a:r>
              <a:rPr lang="en-US" dirty="0" smtClean="0"/>
              <a:t>5.13.2 </a:t>
            </a:r>
            <a:r>
              <a:rPr lang="en-US" dirty="0"/>
              <a:t>Simplifying Increment Statements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8411295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idx="1"/>
          </p:nvPr>
        </p:nvSpPr>
        <p:spPr/>
        <p:txBody>
          <a:bodyPr/>
          <a:lstStyle/>
          <a:p>
            <a:r>
              <a:rPr lang="en-US" altLang="en-US" dirty="0" smtClean="0"/>
              <a:t>This is even more precise with prefix increment operators:</a:t>
            </a:r>
          </a:p>
          <a:p>
            <a:r>
              <a:rPr lang="en-US" altLang="en-US" dirty="0" smtClean="0">
                <a:latin typeface="Consolas" panose="020B0609020204030204" pitchFamily="49" charset="0"/>
              </a:rPr>
              <a:t>++passes;</a:t>
            </a:r>
            <a:br>
              <a:rPr lang="en-US" altLang="en-US" dirty="0" smtClean="0">
                <a:latin typeface="Consolas" panose="020B0609020204030204" pitchFamily="49" charset="0"/>
              </a:rPr>
            </a:br>
            <a:r>
              <a:rPr lang="en-US" altLang="en-US" dirty="0" smtClean="0">
                <a:latin typeface="Consolas" panose="020B0609020204030204" pitchFamily="49" charset="0"/>
              </a:rPr>
              <a:t>++failures;</a:t>
            </a:r>
            <a:br>
              <a:rPr lang="en-US" altLang="en-US" dirty="0" smtClean="0">
                <a:latin typeface="Consolas" panose="020B0609020204030204" pitchFamily="49" charset="0"/>
              </a:rPr>
            </a:br>
            <a:r>
              <a:rPr lang="en-US" altLang="en-US" dirty="0" smtClean="0">
                <a:latin typeface="Consolas" panose="020B0609020204030204" pitchFamily="49" charset="0"/>
              </a:rPr>
              <a:t>++</a:t>
            </a:r>
            <a:r>
              <a:rPr lang="en-US" altLang="en-US" dirty="0" err="1" smtClean="0">
                <a:latin typeface="Consolas" panose="020B0609020204030204" pitchFamily="49" charset="0"/>
              </a:rPr>
              <a:t>studentCounter</a:t>
            </a:r>
            <a:r>
              <a:rPr lang="en-US" altLang="en-US" dirty="0" smtClean="0">
                <a:latin typeface="Consolas" panose="020B0609020204030204" pitchFamily="49" charset="0"/>
              </a:rPr>
              <a:t>;</a:t>
            </a:r>
          </a:p>
          <a:p>
            <a:r>
              <a:rPr lang="en-US" altLang="en-US" dirty="0" smtClean="0"/>
              <a:t>Or with postfix increment operators:</a:t>
            </a:r>
          </a:p>
          <a:p>
            <a:r>
              <a:rPr lang="en-US" altLang="en-US" dirty="0" smtClean="0">
                <a:latin typeface="Consolas" panose="020B0609020204030204" pitchFamily="49" charset="0"/>
              </a:rPr>
              <a:t>passes++;</a:t>
            </a:r>
            <a:br>
              <a:rPr lang="en-US" altLang="en-US" dirty="0" smtClean="0">
                <a:latin typeface="Consolas" panose="020B0609020204030204" pitchFamily="49" charset="0"/>
              </a:rPr>
            </a:br>
            <a:r>
              <a:rPr lang="en-US" altLang="en-US" dirty="0" smtClean="0">
                <a:latin typeface="Consolas" panose="020B0609020204030204" pitchFamily="49" charset="0"/>
              </a:rPr>
              <a:t>failures++;</a:t>
            </a:r>
            <a:br>
              <a:rPr lang="en-US" altLang="en-US" dirty="0" smtClean="0">
                <a:latin typeface="Consolas" panose="020B0609020204030204" pitchFamily="49" charset="0"/>
              </a:rPr>
            </a:br>
            <a:r>
              <a:rPr lang="en-US" altLang="en-US" dirty="0" err="1" smtClean="0">
                <a:latin typeface="Consolas" panose="020B0609020204030204" pitchFamily="49" charset="0"/>
              </a:rPr>
              <a:t>studentCounter</a:t>
            </a:r>
            <a:r>
              <a:rPr lang="en-US" altLang="en-US" dirty="0" smtClean="0">
                <a:latin typeface="Consolas" panose="020B0609020204030204" pitchFamily="49" charset="0"/>
              </a:rPr>
              <a:t>++; </a:t>
            </a:r>
            <a:endParaRPr lang="en-US" altLang="en-US" dirty="0">
              <a:latin typeface="Consolas" panose="020B0609020204030204" pitchFamily="49" charset="0"/>
            </a:endParaRPr>
          </a:p>
        </p:txBody>
      </p:sp>
      <p:sp>
        <p:nvSpPr>
          <p:cNvPr id="140292" name="Rectangle 3"/>
          <p:cNvSpPr>
            <a:spLocks noGrp="1" noChangeArrowheads="1"/>
          </p:cNvSpPr>
          <p:nvPr>
            <p:ph type="title"/>
          </p:nvPr>
        </p:nvSpPr>
        <p:spPr/>
        <p:txBody>
          <a:bodyPr>
            <a:normAutofit/>
          </a:bodyPr>
          <a:lstStyle/>
          <a:p>
            <a:r>
              <a:rPr lang="en-US" dirty="0"/>
              <a:t>5.13.2 Simplifying Increment Statements </a:t>
            </a:r>
            <a:endParaRPr lang="en-US" dirty="0" smtClean="0"/>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920170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7"/>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1216025"/>
            <a:ext cx="12192000" cy="44259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4605358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idx="1"/>
          </p:nvPr>
        </p:nvSpPr>
        <p:spPr/>
        <p:txBody>
          <a:bodyPr/>
          <a:lstStyle/>
          <a:p>
            <a:r>
              <a:rPr lang="en-US" dirty="0" smtClean="0"/>
              <a:t>Figure 5.17 shows the precedence and associativity of the operators we’ve introduced to this point. </a:t>
            </a:r>
            <a:endParaRPr lang="en-US" dirty="0"/>
          </a:p>
        </p:txBody>
      </p:sp>
      <p:sp>
        <p:nvSpPr>
          <p:cNvPr id="140292" name="Rectangle 3"/>
          <p:cNvSpPr>
            <a:spLocks noGrp="1" noChangeArrowheads="1"/>
          </p:cNvSpPr>
          <p:nvPr>
            <p:ph type="title"/>
          </p:nvPr>
        </p:nvSpPr>
        <p:spPr/>
        <p:txBody>
          <a:bodyPr>
            <a:normAutofit fontScale="90000"/>
          </a:bodyPr>
          <a:lstStyle/>
          <a:p>
            <a:r>
              <a:rPr lang="en-US" dirty="0" smtClean="0"/>
              <a:t>5.13.3 </a:t>
            </a:r>
            <a:r>
              <a:rPr lang="en-US" dirty="0"/>
              <a:t>Operator Precedence and </a:t>
            </a:r>
            <a:r>
              <a:rPr lang="en-US" dirty="0" smtClean="0"/>
              <a:t>Associativity</a:t>
            </a: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428769159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shtp6_05_Page_58"/>
          <p:cNvPicPr>
            <a:picLocks noGrp="1" noChangeAspect="1"/>
          </p:cNvPicPr>
          <p:nvPr isPhoto="1"/>
        </p:nvPicPr>
        <p:blipFill>
          <a:blip r:embed="rId2" cstate="print">
            <a:lum/>
            <a:extLst>
              <a:ext uri="{28A0092B-C50C-407E-A947-70E740481C1C}">
                <a14:useLocalDpi xmlns="" xmlns:a14="http://schemas.microsoft.com/office/drawing/2010/main" val="0"/>
              </a:ext>
            </a:extLst>
          </a:blip>
          <a:stretch>
            <a:fillRect/>
          </a:stretch>
        </p:blipFill>
        <p:spPr>
          <a:xfrm>
            <a:off x="0" y="276225"/>
            <a:ext cx="12192000" cy="6305550"/>
          </a:xfrm>
          <a:prstGeom prst="rect">
            <a:avLst/>
          </a:prstGeom>
          <a:noFill/>
          <a:ln>
            <a:noFill/>
          </a:ln>
        </p:spPr>
      </p:pic>
      <p:sp>
        <p:nvSpPr>
          <p:cNvPr id="3" name="Footer Placeholder 2"/>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34036183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a:buFont typeface="Times New Roman" panose="02020603050405020304" pitchFamily="18" charset="0"/>
              <a:buChar char="•"/>
            </a:pPr>
            <a:r>
              <a:rPr lang="en-US" altLang="en-US" sz="2800" dirty="0">
                <a:solidFill>
                  <a:srgbClr val="000000"/>
                </a:solidFill>
              </a:rPr>
              <a:t>The table in Appendix B, Simple Types, lists the 13 </a:t>
            </a:r>
            <a:r>
              <a:rPr lang="en-US" altLang="en-US" sz="2800" b="1" dirty="0">
                <a:solidFill>
                  <a:srgbClr val="4D99FF"/>
                </a:solidFill>
              </a:rPr>
              <a:t>simple types</a:t>
            </a:r>
            <a:r>
              <a:rPr lang="en-US" altLang="en-US" sz="2800" dirty="0">
                <a:solidFill>
                  <a:srgbClr val="000000"/>
                </a:solidFill>
              </a:rPr>
              <a:t> in C#.</a:t>
            </a:r>
          </a:p>
          <a:p>
            <a:pPr>
              <a:buFont typeface="Times New Roman" panose="02020603050405020304" pitchFamily="18" charset="0"/>
              <a:buChar char="•"/>
            </a:pPr>
            <a:r>
              <a:rPr lang="en-US" altLang="en-US" sz="2800" dirty="0">
                <a:solidFill>
                  <a:srgbClr val="000000"/>
                </a:solidFill>
              </a:rPr>
              <a:t>C# requires </a:t>
            </a:r>
            <a:r>
              <a:rPr lang="en-US" altLang="en-US" sz="2800" i="1" dirty="0">
                <a:solidFill>
                  <a:srgbClr val="000000"/>
                </a:solidFill>
              </a:rPr>
              <a:t>all</a:t>
            </a:r>
            <a:r>
              <a:rPr lang="en-US" altLang="en-US" sz="2800" dirty="0">
                <a:solidFill>
                  <a:srgbClr val="000000"/>
                </a:solidFill>
              </a:rPr>
              <a:t> variables to have a type.</a:t>
            </a:r>
          </a:p>
          <a:p>
            <a:pPr>
              <a:buFont typeface="Times New Roman" panose="02020603050405020304" pitchFamily="18" charset="0"/>
              <a:buChar char="•"/>
            </a:pPr>
            <a:r>
              <a:rPr lang="en-US" altLang="en-US" sz="2800" dirty="0">
                <a:solidFill>
                  <a:srgbClr val="000000"/>
                </a:solidFill>
              </a:rPr>
              <a:t>Instance variables of types </a:t>
            </a:r>
            <a:r>
              <a:rPr lang="en-US" altLang="en-US" sz="2800" dirty="0">
                <a:solidFill>
                  <a:srgbClr val="000000"/>
                </a:solidFill>
                <a:latin typeface="Consolas" panose="020B0609020204030204" pitchFamily="49" charset="0"/>
                <a:ea typeface="Times New Roman" panose="02020603050405020304" pitchFamily="18" charset="0"/>
                <a:cs typeface="Lucida Console" panose="020B0609040504020204" pitchFamily="49" charset="0"/>
              </a:rPr>
              <a:t>char</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a:solidFill>
                  <a:srgbClr val="000000"/>
                </a:solidFill>
                <a:latin typeface="Consolas" panose="020B0609020204030204" pitchFamily="49" charset="0"/>
                <a:ea typeface="Times New Roman" panose="02020603050405020304" pitchFamily="18" charset="0"/>
                <a:cs typeface="Lucida Console" panose="020B0609040504020204" pitchFamily="49" charset="0"/>
              </a:rPr>
              <a:t>byte</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err="1">
                <a:solidFill>
                  <a:srgbClr val="000000"/>
                </a:solidFill>
                <a:latin typeface="Consolas" panose="020B0609020204030204" pitchFamily="49" charset="0"/>
                <a:ea typeface="Times New Roman" panose="02020603050405020304" pitchFamily="18" charset="0"/>
                <a:cs typeface="Lucida Console" panose="020B0609040504020204" pitchFamily="49" charset="0"/>
              </a:rPr>
              <a:t>sbyte</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a:solidFill>
                  <a:srgbClr val="000000"/>
                </a:solidFill>
                <a:latin typeface="Consolas" panose="020B0609020204030204" pitchFamily="49" charset="0"/>
                <a:ea typeface="Times New Roman" panose="02020603050405020304" pitchFamily="18" charset="0"/>
                <a:cs typeface="Lucida Console" panose="020B0609040504020204" pitchFamily="49" charset="0"/>
              </a:rPr>
              <a:t>short</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err="1">
                <a:solidFill>
                  <a:srgbClr val="000000"/>
                </a:solidFill>
                <a:latin typeface="Consolas" panose="020B0609020204030204" pitchFamily="49" charset="0"/>
                <a:ea typeface="Times New Roman" panose="02020603050405020304" pitchFamily="18" charset="0"/>
                <a:cs typeface="Lucida Console" panose="020B0609040504020204" pitchFamily="49" charset="0"/>
              </a:rPr>
              <a:t>ushort</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err="1">
                <a:solidFill>
                  <a:srgbClr val="000000"/>
                </a:solidFill>
                <a:latin typeface="Consolas" panose="020B0609020204030204" pitchFamily="49" charset="0"/>
                <a:ea typeface="Times New Roman" panose="02020603050405020304" pitchFamily="18" charset="0"/>
                <a:cs typeface="Lucida Console" panose="020B0609040504020204" pitchFamily="49" charset="0"/>
              </a:rPr>
              <a:t>int</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err="1">
                <a:solidFill>
                  <a:srgbClr val="000000"/>
                </a:solidFill>
                <a:latin typeface="Consolas" panose="020B0609020204030204" pitchFamily="49" charset="0"/>
                <a:ea typeface="Times New Roman" panose="02020603050405020304" pitchFamily="18" charset="0"/>
                <a:cs typeface="Lucida Console" panose="020B0609040504020204" pitchFamily="49" charset="0"/>
              </a:rPr>
              <a:t>uint</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a:solidFill>
                  <a:srgbClr val="000000"/>
                </a:solidFill>
                <a:latin typeface="Consolas" panose="020B0609020204030204" pitchFamily="49" charset="0"/>
                <a:ea typeface="Times New Roman" panose="02020603050405020304" pitchFamily="18" charset="0"/>
                <a:cs typeface="Lucida Console" panose="020B0609040504020204" pitchFamily="49" charset="0"/>
              </a:rPr>
              <a:t>long</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err="1">
                <a:solidFill>
                  <a:srgbClr val="000000"/>
                </a:solidFill>
                <a:latin typeface="Consolas" panose="020B0609020204030204" pitchFamily="49" charset="0"/>
                <a:ea typeface="Times New Roman" panose="02020603050405020304" pitchFamily="18" charset="0"/>
                <a:cs typeface="Lucida Console" panose="020B0609040504020204" pitchFamily="49" charset="0"/>
              </a:rPr>
              <a:t>ulong</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a:solidFill>
                  <a:srgbClr val="000000"/>
                </a:solidFill>
                <a:latin typeface="Consolas" panose="020B0609020204030204" pitchFamily="49" charset="0"/>
                <a:ea typeface="Times New Roman" panose="02020603050405020304" pitchFamily="18" charset="0"/>
                <a:cs typeface="Lucida Console" panose="020B0609040504020204" pitchFamily="49" charset="0"/>
              </a:rPr>
              <a:t>float</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a:solidFill>
                  <a:srgbClr val="000000"/>
                </a:solidFill>
                <a:latin typeface="Consolas" panose="020B0609020204030204" pitchFamily="49" charset="0"/>
                <a:ea typeface="Times New Roman" panose="02020603050405020304" pitchFamily="18" charset="0"/>
                <a:cs typeface="Lucida Console" panose="020B0609040504020204" pitchFamily="49" charset="0"/>
              </a:rPr>
              <a:t>double</a:t>
            </a:r>
            <a:r>
              <a:rPr lang="en-US" altLang="en-US" sz="2800" dirty="0">
                <a:solidFill>
                  <a:srgbClr val="000000"/>
                </a:solidFill>
                <a:ea typeface="Times New Roman" panose="02020603050405020304" pitchFamily="18" charset="0"/>
                <a:cs typeface="Calibri" panose="020F0502020204030204" pitchFamily="34" charset="0"/>
              </a:rPr>
              <a:t>, </a:t>
            </a:r>
            <a:r>
              <a:rPr lang="en-US" altLang="en-US" sz="2800" dirty="0">
                <a:solidFill>
                  <a:srgbClr val="000000"/>
                </a:solidFill>
              </a:rPr>
              <a:t>and decimal are all given the value </a:t>
            </a:r>
            <a:r>
              <a:rPr lang="en-US" altLang="en-US" sz="2800" dirty="0">
                <a:solidFill>
                  <a:srgbClr val="000000"/>
                </a:solidFill>
                <a:latin typeface="Consolas" panose="020B0609020204030204" pitchFamily="49" charset="0"/>
              </a:rPr>
              <a:t>0</a:t>
            </a:r>
            <a:r>
              <a:rPr lang="en-US" altLang="en-US" sz="2800" dirty="0">
                <a:solidFill>
                  <a:srgbClr val="000000"/>
                </a:solidFill>
              </a:rPr>
              <a:t> by default.</a:t>
            </a:r>
          </a:p>
          <a:p>
            <a:pPr>
              <a:buFont typeface="Times New Roman" panose="02020603050405020304" pitchFamily="18" charset="0"/>
              <a:buChar char="•"/>
            </a:pPr>
            <a:r>
              <a:rPr lang="en-US" altLang="en-US" sz="2800" dirty="0">
                <a:solidFill>
                  <a:srgbClr val="000000"/>
                </a:solidFill>
              </a:rPr>
              <a:t>Instance variables of type </a:t>
            </a:r>
            <a:r>
              <a:rPr lang="en-US" altLang="en-US" sz="2800" dirty="0">
                <a:solidFill>
                  <a:srgbClr val="000000"/>
                </a:solidFill>
                <a:latin typeface="Consolas" panose="020B0609020204030204" pitchFamily="49" charset="0"/>
              </a:rPr>
              <a:t>bool</a:t>
            </a:r>
            <a:r>
              <a:rPr lang="en-US" altLang="en-US" sz="2800" dirty="0">
                <a:solidFill>
                  <a:srgbClr val="000000"/>
                </a:solidFill>
              </a:rPr>
              <a:t> are given the value </a:t>
            </a:r>
            <a:r>
              <a:rPr lang="en-US" altLang="en-US" sz="2800" dirty="0">
                <a:solidFill>
                  <a:srgbClr val="000000"/>
                </a:solidFill>
                <a:latin typeface="Consolas" panose="020B0609020204030204" pitchFamily="49" charset="0"/>
              </a:rPr>
              <a:t>false</a:t>
            </a:r>
            <a:r>
              <a:rPr lang="en-US" altLang="en-US" sz="2800" dirty="0">
                <a:solidFill>
                  <a:srgbClr val="000000"/>
                </a:solidFill>
              </a:rPr>
              <a:t> by default. </a:t>
            </a:r>
          </a:p>
          <a:p>
            <a:r>
              <a:rPr lang="en-US" dirty="0" smtClean="0"/>
              <a:t>Reference-type </a:t>
            </a:r>
            <a:r>
              <a:rPr lang="en-US" dirty="0"/>
              <a:t>instance variables are initialized by default to the value </a:t>
            </a:r>
            <a:r>
              <a:rPr lang="en-US" dirty="0">
                <a:latin typeface="Consolas" panose="020B0609020204030204" pitchFamily="49" charset="0"/>
              </a:rPr>
              <a:t>null</a:t>
            </a:r>
            <a:r>
              <a:rPr lang="en-US" dirty="0"/>
              <a:t>.</a:t>
            </a:r>
          </a:p>
          <a:p>
            <a:endParaRPr lang="en-US" dirty="0"/>
          </a:p>
        </p:txBody>
      </p:sp>
      <p:sp>
        <p:nvSpPr>
          <p:cNvPr id="144387" name="Rectangle 2"/>
          <p:cNvSpPr>
            <a:spLocks noGrp="1" noChangeArrowheads="1"/>
          </p:cNvSpPr>
          <p:nvPr>
            <p:ph type="title"/>
          </p:nvPr>
        </p:nvSpPr>
        <p:spPr/>
        <p:txBody>
          <a:bodyPr/>
          <a:lstStyle/>
          <a:p>
            <a:r>
              <a:rPr lang="en-US" dirty="0" smtClean="0"/>
              <a:t>5.14  Simple Types </a:t>
            </a:r>
          </a:p>
        </p:txBody>
      </p:sp>
      <p:sp>
        <p:nvSpPr>
          <p:cNvPr id="115716" name="Rectangle 3"/>
          <p:cNvSpPr>
            <a:spLocks noChangeArrowheads="1"/>
          </p:cNvSpPr>
          <p:nvPr/>
        </p:nvSpPr>
        <p:spPr bwMode="auto">
          <a:xfrm>
            <a:off x="2209800" y="1333503"/>
            <a:ext cx="821213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1600">
                <a:solidFill>
                  <a:srgbClr val="275AFF"/>
                </a:solidFill>
                <a:latin typeface="Arial" panose="020B0604020202020204" pitchFamily="34" charset="0"/>
                <a:cs typeface="Times New Roman" panose="02020603050405020304" pitchFamily="18" charset="0"/>
              </a:defRPr>
            </a:lvl1pPr>
            <a:lvl2pPr marL="742950" indent="-285750" eaLnBrk="0" hangingPunct="0">
              <a:defRPr sz="1600">
                <a:solidFill>
                  <a:srgbClr val="275AFF"/>
                </a:solidFill>
                <a:latin typeface="Arial" panose="020B0604020202020204" pitchFamily="34" charset="0"/>
                <a:cs typeface="Times New Roman" panose="02020603050405020304" pitchFamily="18" charset="0"/>
              </a:defRPr>
            </a:lvl2pPr>
            <a:lvl3pPr marL="1143000" indent="-228600" eaLnBrk="0" hangingPunct="0">
              <a:defRPr sz="1600">
                <a:solidFill>
                  <a:srgbClr val="275AFF"/>
                </a:solidFill>
                <a:latin typeface="Arial" panose="020B0604020202020204" pitchFamily="34" charset="0"/>
                <a:cs typeface="Times New Roman" panose="02020603050405020304" pitchFamily="18" charset="0"/>
              </a:defRPr>
            </a:lvl3pPr>
            <a:lvl4pPr marL="1600200" indent="-228600" eaLnBrk="0" hangingPunct="0">
              <a:defRPr sz="1600">
                <a:solidFill>
                  <a:srgbClr val="275AFF"/>
                </a:solidFill>
                <a:latin typeface="Arial" panose="020B0604020202020204" pitchFamily="34" charset="0"/>
                <a:cs typeface="Times New Roman" panose="02020603050405020304" pitchFamily="18" charset="0"/>
              </a:defRPr>
            </a:lvl4pPr>
            <a:lvl5pPr marL="2057400" indent="-228600" eaLnBrk="0" hangingPunct="0">
              <a:defRPr sz="1600">
                <a:solidFill>
                  <a:srgbClr val="275A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25000"/>
              </a:spcAft>
              <a:buClr>
                <a:schemeClr val="tx1"/>
              </a:buClr>
              <a:defRPr sz="1600">
                <a:solidFill>
                  <a:srgbClr val="275AFF"/>
                </a:solidFill>
                <a:latin typeface="Arial" panose="020B0604020202020204" pitchFamily="34" charset="0"/>
                <a:cs typeface="Times New Roman" panose="02020603050405020304" pitchFamily="18" charset="0"/>
              </a:defRPr>
            </a:lvl9pPr>
          </a:lstStyle>
          <a:p>
            <a:pPr eaLnBrk="1" hangingPunct="1">
              <a:buFont typeface="Times New Roman" panose="02020603050405020304" pitchFamily="18" charset="0"/>
              <a:buChar char="•"/>
            </a:pPr>
            <a:endParaRPr lang="en-US" altLang="en-US" sz="2400" dirty="0">
              <a:solidFill>
                <a:srgbClr val="000000"/>
              </a:solidFill>
              <a:latin typeface="Cambria" panose="02040503050406030204" pitchFamily="18" charset="0"/>
            </a:endParaRPr>
          </a:p>
        </p:txBody>
      </p:sp>
      <p:sp>
        <p:nvSpPr>
          <p:cNvPr id="2" name="Footer Placeholder 1"/>
          <p:cNvSpPr>
            <a:spLocks noGrp="1"/>
          </p:cNvSpPr>
          <p:nvPr>
            <p:ph type="ftr" sz="quarter" idx="11"/>
          </p:nvPr>
        </p:nvSpPr>
        <p:spPr/>
        <p:txBody>
          <a:bodyPr/>
          <a:lstStyle/>
          <a:p>
            <a:r>
              <a:rPr lang="en-US" dirty="0" smtClean="0"/>
              <a:t>© 2018 Pearson Education, Ltd. All Rights Reserved.</a:t>
            </a:r>
            <a:endParaRPr lang="en-US" dirty="0"/>
          </a:p>
        </p:txBody>
      </p:sp>
    </p:spTree>
    <p:extLst>
      <p:ext uri="{BB962C8B-B14F-4D97-AF65-F5344CB8AC3E}">
        <p14:creationId xmlns="" xmlns:p14="http://schemas.microsoft.com/office/powerpoint/2010/main" val="15002113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vcsharphtp6_01</Template>
  <TotalTime>124</TotalTime>
  <Words>3854</Words>
  <Application>Microsoft Office PowerPoint</Application>
  <PresentationFormat>Custom</PresentationFormat>
  <Paragraphs>449</Paragraphs>
  <Slides>113</Slides>
  <Notes>57</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Concourse</vt:lpstr>
      <vt:lpstr>Algorithm Development and Control Statements: Part 1</vt:lpstr>
      <vt:lpstr>Slide 2</vt:lpstr>
      <vt:lpstr>Slide 3</vt:lpstr>
      <vt:lpstr>Slide 4</vt:lpstr>
      <vt:lpstr>Slide 5</vt:lpstr>
      <vt:lpstr>5.2  Algorithms </vt:lpstr>
      <vt:lpstr>5.2  Algorithms (Cont..)</vt:lpstr>
      <vt:lpstr>5.2  Algorithms (Cont.)</vt:lpstr>
      <vt:lpstr>5.3  Pseudocode </vt:lpstr>
      <vt:lpstr>5.3  Pseudocode </vt:lpstr>
      <vt:lpstr>Slide 11</vt:lpstr>
      <vt:lpstr>5.4  Control Structures</vt:lpstr>
      <vt:lpstr>5.4.1 Sequence Structure </vt:lpstr>
      <vt:lpstr>Slide 14</vt:lpstr>
      <vt:lpstr>5.4.1 Sequence Structure </vt:lpstr>
      <vt:lpstr>5.4.2 Selection Statements</vt:lpstr>
      <vt:lpstr>5.4.3 Iteration Statements</vt:lpstr>
      <vt:lpstr>5.4.4 Summary of Control Statements</vt:lpstr>
      <vt:lpstr>5.5  if Single-Selection Statement</vt:lpstr>
      <vt:lpstr>5.5  if Single-Selection Statement (Cont..)</vt:lpstr>
      <vt:lpstr>5.5  if Single-Selection Statement (Cont..)</vt:lpstr>
      <vt:lpstr>Slide 22</vt:lpstr>
      <vt:lpstr>5.6  if…else Double-Selection Statement</vt:lpstr>
      <vt:lpstr>5.6  if…else Double-Selection Statement</vt:lpstr>
      <vt:lpstr>Slide 25</vt:lpstr>
      <vt:lpstr>Slide 26</vt:lpstr>
      <vt:lpstr>5.6  if…else Double-Selection Statement (Cont.)</vt:lpstr>
      <vt:lpstr>Slide 28</vt:lpstr>
      <vt:lpstr>5.6.1 Nested if…else Statements</vt:lpstr>
      <vt:lpstr>5.6.1 Nested if…else Statements</vt:lpstr>
      <vt:lpstr>5.6.1 Nested if…else Statements</vt:lpstr>
      <vt:lpstr>Slide 32</vt:lpstr>
      <vt:lpstr>5.6.2 Dangling-else Problem</vt:lpstr>
      <vt:lpstr>5.6.3 Blocks</vt:lpstr>
      <vt:lpstr>5.6.3 Blocks</vt:lpstr>
      <vt:lpstr>Slide 36</vt:lpstr>
      <vt:lpstr>5.6.4 Conditional Operator (?:)</vt:lpstr>
      <vt:lpstr>5.7 Student Class: Nested if…else Statements </vt:lpstr>
      <vt:lpstr>Slide 39</vt:lpstr>
      <vt:lpstr>Slide 40</vt:lpstr>
      <vt:lpstr>Slide 41</vt:lpstr>
      <vt:lpstr>Slide 42</vt:lpstr>
      <vt:lpstr>Slide 43</vt:lpstr>
      <vt:lpstr>5.8  while Iteration Statement </vt:lpstr>
      <vt:lpstr>Slide 45</vt:lpstr>
      <vt:lpstr>5.8  while Iteration Statement </vt:lpstr>
      <vt:lpstr>Slide 47</vt:lpstr>
      <vt:lpstr>5.9  Formulating Algorithms: Counter-Controlled Iteration </vt:lpstr>
      <vt:lpstr>5.9.1 Pseudocode Algorithm with Counter-Controlled Iteration</vt:lpstr>
      <vt:lpstr>Slide 50</vt:lpstr>
      <vt:lpstr>Slide 51</vt:lpstr>
      <vt:lpstr>5.9.2 Implementing Counter-Controlled Iteration </vt:lpstr>
      <vt:lpstr>Slide 53</vt:lpstr>
      <vt:lpstr>Slide 54</vt:lpstr>
      <vt:lpstr>Slide 55</vt:lpstr>
      <vt:lpstr>5.9.2 Implementing Counter-Controlled Iteration </vt:lpstr>
      <vt:lpstr>Slide 57</vt:lpstr>
      <vt:lpstr>Slide 58</vt:lpstr>
      <vt:lpstr>Slide 59</vt:lpstr>
      <vt:lpstr>5.9.3 Integer Division and Truncation</vt:lpstr>
      <vt:lpstr>Slide 61</vt:lpstr>
      <vt:lpstr>5.10  Formulating Algorithms: Sentinel-Controlled Iteration</vt:lpstr>
      <vt:lpstr>5.10.1 Top-Down, Stepwise Refinement: The Top and First Refinement</vt:lpstr>
      <vt:lpstr>Slide 64</vt:lpstr>
      <vt:lpstr>Slide 65</vt:lpstr>
      <vt:lpstr>5.10.2 Second Refinement</vt:lpstr>
      <vt:lpstr>5.10.2 Second Refinement</vt:lpstr>
      <vt:lpstr>5.10.2 Second Refinement</vt:lpstr>
      <vt:lpstr>Slide 69</vt:lpstr>
      <vt:lpstr>Slide 70</vt:lpstr>
      <vt:lpstr>Slide 71</vt:lpstr>
      <vt:lpstr>Slide 72</vt:lpstr>
      <vt:lpstr>5.10.3 Implementing Sentinel-Controlled Iteration</vt:lpstr>
      <vt:lpstr>Slide 74</vt:lpstr>
      <vt:lpstr>Slide 75</vt:lpstr>
      <vt:lpstr>Slide 76</vt:lpstr>
      <vt:lpstr>Slide 77</vt:lpstr>
      <vt:lpstr>Slide 78</vt:lpstr>
      <vt:lpstr>Slide 79</vt:lpstr>
      <vt:lpstr>5.10.6 Converting Between Simple Types Explicitly and Implicitly </vt:lpstr>
      <vt:lpstr>5.10.7 Formatting Floating-Point Numbers</vt:lpstr>
      <vt:lpstr>5.11  Formulating Algorithms: Nested Control Statements</vt:lpstr>
      <vt:lpstr>5.11.1  Formulating Algorithms: Nested Control Statements</vt:lpstr>
      <vt:lpstr>5.11.1  Formulating Algorithms: Nested Control Statements</vt:lpstr>
      <vt:lpstr>5.11.1  Formulating Algorithms: Nested Control Statements</vt:lpstr>
      <vt:lpstr>5.11.2 Top-Down, Stepwise Refinement: Pseudocode Representation of the Top</vt:lpstr>
      <vt:lpstr>5.11.3 Top-Down, Stepwise Refinement: First Refinement</vt:lpstr>
      <vt:lpstr>5.11.4 Top-Down, Stepwise Refinement: Second Refinement</vt:lpstr>
      <vt:lpstr>5.11.4 Top-Down, Stepwise Refinement: Second Refinement</vt:lpstr>
      <vt:lpstr>5.11.4 Top-Down, Stepwise Refinement: Second Refinement</vt:lpstr>
      <vt:lpstr>5.11.5 Complete Second Refinement of the Pseudocode</vt:lpstr>
      <vt:lpstr>Slide 92</vt:lpstr>
      <vt:lpstr>5.11.6 App That Implements the Pseudocode Algorithm</vt:lpstr>
      <vt:lpstr>Slide 94</vt:lpstr>
      <vt:lpstr>Slide 95</vt:lpstr>
      <vt:lpstr>Slide 96</vt:lpstr>
      <vt:lpstr>Slide 97</vt:lpstr>
      <vt:lpstr>Slide 98</vt:lpstr>
      <vt:lpstr>5.12 Compound Assignment Operators</vt:lpstr>
      <vt:lpstr>5.12 Compound Assignment Operators (Cont..)</vt:lpstr>
      <vt:lpstr>Slide 101</vt:lpstr>
      <vt:lpstr>5.13 Increment and Decrement Operators</vt:lpstr>
      <vt:lpstr>Slide 103</vt:lpstr>
      <vt:lpstr>Slide 104</vt:lpstr>
      <vt:lpstr>5.13.1 Prefix Increment vs. Postfix Increment</vt:lpstr>
      <vt:lpstr>Slide 106</vt:lpstr>
      <vt:lpstr>Slide 107</vt:lpstr>
      <vt:lpstr>5.13.2 Simplifying Increment Statements </vt:lpstr>
      <vt:lpstr>5.13.2 Simplifying Increment Statements </vt:lpstr>
      <vt:lpstr>Slide 110</vt:lpstr>
      <vt:lpstr>5.13.3 Operator Precedence and Associativity</vt:lpstr>
      <vt:lpstr>Slide 112</vt:lpstr>
      <vt:lpstr>5.14  Simple Types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Deitel</dc:creator>
  <cp:lastModifiedBy>admin</cp:lastModifiedBy>
  <cp:revision>27</cp:revision>
  <dcterms:created xsi:type="dcterms:W3CDTF">2016-07-22T20:20:40Z</dcterms:created>
  <dcterms:modified xsi:type="dcterms:W3CDTF">2017-06-07T10:12:32Z</dcterms:modified>
</cp:coreProperties>
</file>